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58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Sheet1!$B$2:$I$2</c:f>
              <c:numCache>
                <c:formatCode>0%"*"</c:formatCode>
                <c:ptCount val="8"/>
                <c:pt idx="0" formatCode="0%">
                  <c:v>0.16450000000000001</c:v>
                </c:pt>
                <c:pt idx="1">
                  <c:v>0.21</c:v>
                </c:pt>
                <c:pt idx="2">
                  <c:v>0.35</c:v>
                </c:pt>
                <c:pt idx="3" formatCode="0%">
                  <c:v>0.4</c:v>
                </c:pt>
                <c:pt idx="4" formatCode="0%">
                  <c:v>0.46</c:v>
                </c:pt>
                <c:pt idx="5" formatCode="0%">
                  <c:v>0.5</c:v>
                </c:pt>
                <c:pt idx="6" formatCode="0%">
                  <c:v>0.49</c:v>
                </c:pt>
                <c:pt idx="7" formatCode="0%">
                  <c:v>0.57999999999999996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0.06</c:v>
                </c:pt>
                <c:pt idx="1">
                  <c:v>0.08</c:v>
                </c:pt>
                <c:pt idx="2">
                  <c:v>0.09</c:v>
                </c:pt>
                <c:pt idx="3" formatCode="0%&quot;*&quot;">
                  <c:v>0.13</c:v>
                </c:pt>
                <c:pt idx="4">
                  <c:v>0.17</c:v>
                </c:pt>
                <c:pt idx="5" formatCode="0%&quot;*&quot;">
                  <c:v>0.22</c:v>
                </c:pt>
                <c:pt idx="6">
                  <c:v>0.26</c:v>
                </c:pt>
                <c:pt idx="7">
                  <c:v>0.28000000000000003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Sheet1!$B$4:$I$4</c:f>
              <c:numCache>
                <c:formatCode>0%"*"</c:formatCode>
                <c:ptCount val="8"/>
                <c:pt idx="0" formatCode="0%">
                  <c:v>0.10026400000000001</c:v>
                </c:pt>
                <c:pt idx="1">
                  <c:v>0.12</c:v>
                </c:pt>
                <c:pt idx="2">
                  <c:v>0.18</c:v>
                </c:pt>
                <c:pt idx="3">
                  <c:v>0.22</c:v>
                </c:pt>
                <c:pt idx="4">
                  <c:v>0.27</c:v>
                </c:pt>
                <c:pt idx="5" formatCode="0%">
                  <c:v>0.31</c:v>
                </c:pt>
                <c:pt idx="6" formatCode="0%">
                  <c:v>0.34</c:v>
                </c:pt>
                <c:pt idx="7" formatCode="0%">
                  <c:v>0.38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700928"/>
        <c:axId val="142702464"/>
      </c:lineChart>
      <c:catAx>
        <c:axId val="142700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2702464"/>
        <c:crosses val="autoZero"/>
        <c:auto val="1"/>
        <c:lblAlgn val="ctr"/>
        <c:lblOffset val="100"/>
        <c:noMultiLvlLbl val="0"/>
      </c:catAx>
      <c:valAx>
        <c:axId val="142702464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2700928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579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4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451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6473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5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1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1166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33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995841"/>
              </p:ext>
            </p:extLst>
          </p:nvPr>
        </p:nvGraphicFramePr>
        <p:xfrm>
          <a:off x="228600" y="1752600"/>
          <a:ext cx="8763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562600"/>
            <a:ext cx="8321040" cy="12039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These estimates include workers enrolled in </a:t>
            </a:r>
            <a:r>
              <a:rPr lang="en-US" sz="1100" dirty="0" smtClean="0">
                <a:latin typeface="+mj-lt"/>
              </a:rPr>
              <a:t>HDHP/SOs </a:t>
            </a:r>
            <a:r>
              <a:rPr lang="en-US" sz="1100" dirty="0">
                <a:latin typeface="+mj-lt"/>
              </a:rPr>
              <a:t>and other plan types. </a:t>
            </a:r>
            <a:r>
              <a:rPr lang="en-US" sz="1100" dirty="0" smtClean="0">
                <a:latin typeface="+mj-lt"/>
              </a:rPr>
              <a:t> Average </a:t>
            </a:r>
            <a:r>
              <a:rPr lang="en-US" sz="1100" dirty="0">
                <a:latin typeface="+mj-lt"/>
              </a:rPr>
              <a:t>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F: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$1,000 or More for Single Coverage, By Firm Size, </a:t>
            </a:r>
            <a:r>
              <a:rPr lang="en-US" sz="2400" dirty="0" smtClean="0">
                <a:latin typeface="+mj-lt"/>
              </a:rPr>
              <a:t>2006-2013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257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F: Percentage of Covered Workers Enrolled in a Plan with a General Annual Deductible of $1,000 or More for Single Coverage, By Firm Size, 2006-2013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F: Percentage of Covered Workers Enrolled in a Plan with a General Annual Deductible of $1,000 or More for Single Coverage, By Firm Size, 2006-2013 </dc:title>
  <dc:creator>NirmitaP</dc:creator>
  <cp:lastModifiedBy>NirmitaP</cp:lastModifiedBy>
  <cp:revision>1</cp:revision>
  <dcterms:created xsi:type="dcterms:W3CDTF">2013-08-13T17:57:22Z</dcterms:created>
  <dcterms:modified xsi:type="dcterms:W3CDTF">2013-08-13T17:57:23Z</dcterms:modified>
</cp:coreProperties>
</file>