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4015508063202548"/>
          <c:y val="2.4397278057622745E-2"/>
          <c:w val="0.7259741862385789"/>
          <c:h val="0.7704467713299944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Sheet1!$C$1</c:f>
              <c:strCache>
                <c:ptCount val="1"/>
                <c:pt idx="0">
                  <c:v>0%</c:v>
                </c:pt>
              </c:strCache>
            </c:strRef>
          </c:tx>
          <c:spPr>
            <a:solidFill>
              <a:schemeClr val="accent1"/>
            </a:solidFill>
            <a:ln w="9525">
              <a:solidFill>
                <a:schemeClr val="tx1"/>
              </a:solidFill>
              <a:prstDash val="solid"/>
            </a:ln>
          </c:spPr>
          <c:invertIfNegative val="0"/>
          <c:dLbls>
            <c:dLbl>
              <c:idx val="1"/>
              <c:layout>
                <c:manualLayout>
                  <c:x val="-7.002801892719502E-3"/>
                  <c:y val="-4.112903317219509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2605043406895129E-2"/>
                  <c:y val="4.8605035481675904E-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7.0028018927195288E-3"/>
                  <c:y val="-4.113065248922223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3"/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4"/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5"/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6"/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7"/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8"/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9"/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0"/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1"/>
              <c:layout>
                <c:manualLayout>
                  <c:x val="1.2605043406895129E-2"/>
                  <c:y val="2.24835360267558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2"/>
              <c:layout>
                <c:manualLayout>
                  <c:x val="1.4005603785439028E-2"/>
                  <c:y val="-2.246760657511208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 w="33382">
                <a:noFill/>
              </a:ln>
            </c:spPr>
            <c:txPr>
              <a:bodyPr/>
              <a:lstStyle/>
              <a:p>
                <a:pPr>
                  <a:defRPr sz="1200" b="0" i="0" u="none" strike="noStrike" baseline="0">
                    <a:solidFill>
                      <a:schemeClr val="bg1"/>
                    </a:solidFill>
                    <a:latin typeface="Calibri" pitchFamily="34" charset="0"/>
                    <a:ea typeface="Tahoma"/>
                    <a:cs typeface="Tahoma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Sheet1!$B$2:$B$8</c:f>
              <c:strCache>
                <c:ptCount val="7"/>
                <c:pt idx="0">
                  <c:v>All Small Firms 
(3-199 workers)*</c:v>
                </c:pt>
                <c:pt idx="1">
                  <c:v>All Large Firms 
(200 or more workers)*</c:v>
                </c:pt>
                <c:pt idx="2">
                  <c:v>All Firms</c:v>
                </c:pt>
                <c:pt idx="4">
                  <c:v>All Small Firms 
(3-199 workers)*</c:v>
                </c:pt>
                <c:pt idx="5">
                  <c:v>All Large Firms
 (200 or more workers)*</c:v>
                </c:pt>
                <c:pt idx="6">
                  <c:v>All Firms</c:v>
                </c:pt>
              </c:strCache>
            </c:strRef>
          </c:cat>
          <c:val>
            <c:numRef>
              <c:f>Sheet1!$C$2:$C$8</c:f>
              <c:numCache>
                <c:formatCode>0%</c:formatCode>
                <c:ptCount val="7"/>
                <c:pt idx="0">
                  <c:v>0.32</c:v>
                </c:pt>
                <c:pt idx="1">
                  <c:v>0.06</c:v>
                </c:pt>
                <c:pt idx="2">
                  <c:v>0.14000000000000001</c:v>
                </c:pt>
                <c:pt idx="4">
                  <c:v>0.14000000000000001</c:v>
                </c:pt>
                <c:pt idx="5">
                  <c:v>0.02</c:v>
                </c:pt>
                <c:pt idx="6">
                  <c:v>0.05</c:v>
                </c:pt>
              </c:numCache>
            </c:numRef>
          </c:val>
        </c:ser>
        <c:ser>
          <c:idx val="1"/>
          <c:order val="1"/>
          <c:tx>
            <c:strRef>
              <c:f>Sheet1!$D$1</c:f>
              <c:strCache>
                <c:ptCount val="1"/>
                <c:pt idx="0">
                  <c:v>Greater Than 0%, Less Than Or Equal To 25%</c:v>
                </c:pt>
              </c:strCache>
            </c:strRef>
          </c:tx>
          <c:spPr>
            <a:solidFill>
              <a:schemeClr val="accent2"/>
            </a:solidFill>
            <a:ln w="9525">
              <a:solidFill>
                <a:schemeClr val="tx1"/>
              </a:solidFill>
              <a:prstDash val="solid"/>
            </a:ln>
          </c:spPr>
          <c:invertIfNegative val="0"/>
          <c:dLbls>
            <c:spPr>
              <a:noFill/>
              <a:ln w="33382">
                <a:noFill/>
              </a:ln>
            </c:spPr>
            <c:txPr>
              <a:bodyPr/>
              <a:lstStyle/>
              <a:p>
                <a:pPr algn="ctr">
                  <a:defRPr lang="en-US" sz="1200" b="0" i="0" u="none" strike="noStrike" kern="1200" baseline="0">
                    <a:solidFill>
                      <a:srgbClr val="FFFFFF"/>
                    </a:solidFill>
                    <a:latin typeface="Calibri" pitchFamily="34" charset="0"/>
                    <a:ea typeface="Tahoma"/>
                    <a:cs typeface="Tahoma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Sheet1!$B$2:$B$8</c:f>
              <c:strCache>
                <c:ptCount val="7"/>
                <c:pt idx="0">
                  <c:v>All Small Firms 
(3-199 workers)*</c:v>
                </c:pt>
                <c:pt idx="1">
                  <c:v>All Large Firms 
(200 or more workers)*</c:v>
                </c:pt>
                <c:pt idx="2">
                  <c:v>All Firms</c:v>
                </c:pt>
                <c:pt idx="4">
                  <c:v>All Small Firms 
(3-199 workers)*</c:v>
                </c:pt>
                <c:pt idx="5">
                  <c:v>All Large Firms
 (200 or more workers)*</c:v>
                </c:pt>
                <c:pt idx="6">
                  <c:v>All Firms</c:v>
                </c:pt>
              </c:strCache>
            </c:strRef>
          </c:cat>
          <c:val>
            <c:numRef>
              <c:f>Sheet1!$D$2:$D$8</c:f>
              <c:numCache>
                <c:formatCode>0%</c:formatCode>
                <c:ptCount val="7"/>
                <c:pt idx="0">
                  <c:v>0.44</c:v>
                </c:pt>
                <c:pt idx="1">
                  <c:v>0.71</c:v>
                </c:pt>
                <c:pt idx="2">
                  <c:v>0.62</c:v>
                </c:pt>
                <c:pt idx="4">
                  <c:v>0.27</c:v>
                </c:pt>
                <c:pt idx="5">
                  <c:v>0.49</c:v>
                </c:pt>
                <c:pt idx="6">
                  <c:v>0.42</c:v>
                </c:pt>
              </c:numCache>
            </c:numRef>
          </c:val>
        </c:ser>
        <c:ser>
          <c:idx val="2"/>
          <c:order val="2"/>
          <c:tx>
            <c:strRef>
              <c:f>Sheet1!$E$1</c:f>
              <c:strCache>
                <c:ptCount val="1"/>
                <c:pt idx="0">
                  <c:v>Greater Than 25%, Less Than Or Equal To 50%</c:v>
                </c:pt>
              </c:strCache>
            </c:strRef>
          </c:tx>
          <c:spPr>
            <a:solidFill>
              <a:schemeClr val="accent3"/>
            </a:solidFill>
            <a:ln w="9525">
              <a:solidFill>
                <a:schemeClr val="tx1"/>
              </a:solidFill>
              <a:prstDash val="solid"/>
            </a:ln>
          </c:spPr>
          <c:invertIfNegative val="0"/>
          <c:dLbls>
            <c:spPr>
              <a:noFill/>
              <a:ln w="33382">
                <a:noFill/>
              </a:ln>
            </c:spPr>
            <c:txPr>
              <a:bodyPr/>
              <a:lstStyle/>
              <a:p>
                <a:pPr algn="ctr">
                  <a:defRPr lang="en-US" sz="1200" b="0" i="0" u="none" strike="noStrike" kern="1200" baseline="0">
                    <a:solidFill>
                      <a:schemeClr val="bg1"/>
                    </a:solidFill>
                    <a:latin typeface="Calibri" pitchFamily="34" charset="0"/>
                    <a:ea typeface="Tahoma"/>
                    <a:cs typeface="Tahoma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Sheet1!$B$2:$B$8</c:f>
              <c:strCache>
                <c:ptCount val="7"/>
                <c:pt idx="0">
                  <c:v>All Small Firms 
(3-199 workers)*</c:v>
                </c:pt>
                <c:pt idx="1">
                  <c:v>All Large Firms 
(200 or more workers)*</c:v>
                </c:pt>
                <c:pt idx="2">
                  <c:v>All Firms</c:v>
                </c:pt>
                <c:pt idx="4">
                  <c:v>All Small Firms 
(3-199 workers)*</c:v>
                </c:pt>
                <c:pt idx="5">
                  <c:v>All Large Firms
 (200 or more workers)*</c:v>
                </c:pt>
                <c:pt idx="6">
                  <c:v>All Firms</c:v>
                </c:pt>
              </c:strCache>
            </c:strRef>
          </c:cat>
          <c:val>
            <c:numRef>
              <c:f>Sheet1!$E$2:$E$8</c:f>
              <c:numCache>
                <c:formatCode>0%</c:formatCode>
                <c:ptCount val="7"/>
                <c:pt idx="0">
                  <c:v>0.2</c:v>
                </c:pt>
                <c:pt idx="1">
                  <c:v>0.23</c:v>
                </c:pt>
                <c:pt idx="2">
                  <c:v>0.22</c:v>
                </c:pt>
                <c:pt idx="4">
                  <c:v>0.28000000000000003</c:v>
                </c:pt>
                <c:pt idx="5">
                  <c:v>0.43</c:v>
                </c:pt>
                <c:pt idx="6">
                  <c:v>0.38</c:v>
                </c:pt>
              </c:numCache>
            </c:numRef>
          </c:val>
        </c:ser>
        <c:ser>
          <c:idx val="3"/>
          <c:order val="3"/>
          <c:tx>
            <c:strRef>
              <c:f>Sheet1!$F$1</c:f>
              <c:strCache>
                <c:ptCount val="1"/>
                <c:pt idx="0">
                  <c:v>Greater Than 50%</c:v>
                </c:pt>
              </c:strCache>
            </c:strRef>
          </c:tx>
          <c:spPr>
            <a:solidFill>
              <a:schemeClr val="accent4"/>
            </a:solidFill>
            <a:ln w="9525">
              <a:solidFill>
                <a:schemeClr val="tx1"/>
              </a:solidFill>
              <a:prstDash val="solid"/>
            </a:ln>
          </c:spPr>
          <c:invertIfNegative val="0"/>
          <c:dLbls>
            <c:dLbl>
              <c:idx val="1"/>
              <c:layout>
                <c:manualLayout>
                  <c:x val="-5.6022415141756005E-3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en-US" sz="1200" b="0" i="0" u="none" strike="noStrike" kern="1200" baseline="0">
                        <a:solidFill>
                          <a:srgbClr val="FFFFFF"/>
                        </a:solidFill>
                        <a:latin typeface="Calibri" pitchFamily="34" charset="0"/>
                        <a:ea typeface="Tahoma"/>
                        <a:cs typeface="Tahoma"/>
                      </a:rPr>
                      <a:t>&lt;1%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7.0028018927195011E-3"/>
                  <c:y val="-2.732241024964722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 w="33382">
                <a:noFill/>
              </a:ln>
            </c:spPr>
            <c:txPr>
              <a:bodyPr/>
              <a:lstStyle/>
              <a:p>
                <a:pPr algn="ctr">
                  <a:defRPr lang="en-US" sz="1200" b="0" i="0" u="none" strike="noStrike" kern="1200" baseline="0">
                    <a:solidFill>
                      <a:srgbClr val="FFFFFF"/>
                    </a:solidFill>
                    <a:latin typeface="Calibri" pitchFamily="34" charset="0"/>
                    <a:ea typeface="Tahoma"/>
                    <a:cs typeface="Tahoma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Sheet1!$B$2:$B$8</c:f>
              <c:strCache>
                <c:ptCount val="7"/>
                <c:pt idx="0">
                  <c:v>All Small Firms 
(3-199 workers)*</c:v>
                </c:pt>
                <c:pt idx="1">
                  <c:v>All Large Firms 
(200 or more workers)*</c:v>
                </c:pt>
                <c:pt idx="2">
                  <c:v>All Firms</c:v>
                </c:pt>
                <c:pt idx="4">
                  <c:v>All Small Firms 
(3-199 workers)*</c:v>
                </c:pt>
                <c:pt idx="5">
                  <c:v>All Large Firms
 (200 or more workers)*</c:v>
                </c:pt>
                <c:pt idx="6">
                  <c:v>All Firms</c:v>
                </c:pt>
              </c:strCache>
            </c:strRef>
          </c:cat>
          <c:val>
            <c:numRef>
              <c:f>Sheet1!$F$2:$F$8</c:f>
              <c:numCache>
                <c:formatCode>0%</c:formatCode>
                <c:ptCount val="7"/>
                <c:pt idx="0">
                  <c:v>0.04</c:v>
                </c:pt>
                <c:pt idx="1">
                  <c:v>0.01</c:v>
                </c:pt>
                <c:pt idx="2">
                  <c:v>0.02</c:v>
                </c:pt>
                <c:pt idx="4">
                  <c:v>0.31</c:v>
                </c:pt>
                <c:pt idx="5">
                  <c:v>0.06</c:v>
                </c:pt>
                <c:pt idx="6">
                  <c:v>0.14000000000000001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2"/>
        <c:overlap val="100"/>
        <c:axId val="142655872"/>
        <c:axId val="142657408"/>
      </c:barChart>
      <c:catAx>
        <c:axId val="142655872"/>
        <c:scaling>
          <c:orientation val="maxMin"/>
        </c:scaling>
        <c:delete val="0"/>
        <c:axPos val="l"/>
        <c:numFmt formatCode="@" sourceLinked="1"/>
        <c:majorTickMark val="out"/>
        <c:minorTickMark val="none"/>
        <c:tickLblPos val="nextTo"/>
        <c:spPr>
          <a:ln w="4173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chemeClr val="tx1"/>
                </a:solidFill>
                <a:latin typeface="Calibri" pitchFamily="34" charset="0"/>
                <a:ea typeface="Tahoma"/>
                <a:cs typeface="Tahoma"/>
              </a:defRPr>
            </a:pPr>
            <a:endParaRPr lang="en-US"/>
          </a:p>
        </c:txPr>
        <c:crossAx val="142657408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42657408"/>
        <c:scaling>
          <c:orientation val="minMax"/>
        </c:scaling>
        <c:delete val="0"/>
        <c:axPos val="b"/>
        <c:numFmt formatCode="0%" sourceLinked="1"/>
        <c:majorTickMark val="out"/>
        <c:minorTickMark val="none"/>
        <c:tickLblPos val="nextTo"/>
        <c:spPr>
          <a:ln w="4173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200" b="1" i="0" u="none" strike="noStrike" baseline="0">
                <a:solidFill>
                  <a:schemeClr val="tx1"/>
                </a:solidFill>
                <a:latin typeface="Calibri" pitchFamily="34" charset="0"/>
                <a:ea typeface="Tahoma"/>
                <a:cs typeface="Tahoma"/>
              </a:defRPr>
            </a:pPr>
            <a:endParaRPr lang="en-US"/>
          </a:p>
        </c:txPr>
        <c:crossAx val="142655872"/>
        <c:crosses val="max"/>
        <c:crossBetween val="between"/>
        <c:majorUnit val="0.2"/>
      </c:valAx>
      <c:spPr>
        <a:noFill/>
        <a:ln w="33382">
          <a:noFill/>
        </a:ln>
      </c:spPr>
    </c:plotArea>
    <c:legend>
      <c:legendPos val="r"/>
      <c:layout>
        <c:manualLayout>
          <c:xMode val="edge"/>
          <c:yMode val="edge"/>
          <c:x val="1.1204483028351201E-2"/>
          <c:y val="0.91115416493990875"/>
          <c:w val="0.96778711129349027"/>
          <c:h val="5.7444858866325922E-2"/>
        </c:manualLayout>
      </c:layout>
      <c:overlay val="0"/>
      <c:spPr>
        <a:ln>
          <a:noFill/>
        </a:ln>
      </c:spPr>
      <c:txPr>
        <a:bodyPr/>
        <a:lstStyle/>
        <a:p>
          <a:pPr>
            <a:defRPr sz="1200">
              <a:latin typeface="Calibri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83" b="1" i="0" u="none" strike="noStrike" baseline="0">
          <a:solidFill>
            <a:schemeClr val="tx1"/>
          </a:solidFill>
          <a:latin typeface="Tahoma"/>
          <a:ea typeface="Tahoma"/>
          <a:cs typeface="Tahoma"/>
        </a:defRPr>
      </a:pPr>
      <a:endParaRPr lang="en-US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0.40984</cdr:y>
    </cdr:from>
    <cdr:to>
      <cdr:x>0.23422</cdr:x>
      <cdr:y>0.46781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-38100" y="1905000"/>
          <a:ext cx="2123860" cy="26945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400" b="1" dirty="0" smtClean="0">
              <a:latin typeface="Calibri" pitchFamily="34" charset="0"/>
            </a:rPr>
            <a:t>Family Coverage</a:t>
          </a:r>
          <a:endParaRPr lang="en-US" sz="1400" b="1" dirty="0">
            <a:latin typeface="Calibri" pitchFamily="34" charset="0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A79133-8AB0-489A-A83A-D6FF0CDC701D}" type="datetimeFigureOut">
              <a:rPr lang="en-US" smtClean="0"/>
              <a:t>8/13/2013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A9565A-DAA6-454D-8B19-B24190BE8A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63924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767CB50-1AB5-4F37-B3CF-57116683766A}" type="slidenum">
              <a:rPr lang="en-US"/>
              <a:pPr/>
              <a:t>1</a:t>
            </a:fld>
            <a:endParaRPr lang="en-US" dirty="0"/>
          </a:p>
        </p:txBody>
      </p:sp>
      <p:sp>
        <p:nvSpPr>
          <p:cNvPr id="71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806" y="4343704"/>
            <a:ext cx="5030391" cy="4113892"/>
          </a:xfr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457950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46488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34514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164734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57590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53132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243383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8534400" cy="838200"/>
          </a:xfrm>
          <a:noFill/>
          <a:ln/>
        </p:spPr>
        <p:txBody>
          <a:bodyPr/>
          <a:lstStyle/>
          <a:p>
            <a:r>
              <a:rPr lang="en-US" sz="2200" b="1" dirty="0">
                <a:latin typeface="Calibri" pitchFamily="34" charset="0"/>
              </a:rPr>
              <a:t>Exhibit </a:t>
            </a:r>
            <a:r>
              <a:rPr lang="en-US" sz="2200" b="1" dirty="0" smtClean="0">
                <a:latin typeface="Calibri" pitchFamily="34" charset="0"/>
              </a:rPr>
              <a:t>D:</a:t>
            </a:r>
            <a:r>
              <a:rPr lang="en-US" sz="2200" b="1" dirty="0">
                <a:latin typeface="Calibri" pitchFamily="34" charset="0"/>
              </a:rPr>
              <a:t/>
            </a:r>
            <a:br>
              <a:rPr lang="en-US" sz="2200" b="1" dirty="0">
                <a:latin typeface="Calibri" pitchFamily="34" charset="0"/>
              </a:rPr>
            </a:br>
            <a:r>
              <a:rPr lang="en-US" sz="2200" b="1" dirty="0" smtClean="0">
                <a:latin typeface="Calibri" pitchFamily="34" charset="0"/>
              </a:rPr>
              <a:t>Distribution </a:t>
            </a:r>
            <a:r>
              <a:rPr lang="en-US" sz="2200" b="1" dirty="0">
                <a:latin typeface="Calibri" pitchFamily="34" charset="0"/>
              </a:rPr>
              <a:t>of Percentage of Premium Paid by Covered Workers for </a:t>
            </a:r>
            <a:r>
              <a:rPr lang="en-US" sz="2200" b="1" dirty="0" smtClean="0">
                <a:latin typeface="Calibri" pitchFamily="34" charset="0"/>
              </a:rPr>
              <a:t>Single and Family </a:t>
            </a:r>
            <a:r>
              <a:rPr lang="en-US" sz="2200" b="1" dirty="0">
                <a:latin typeface="Calibri" pitchFamily="34" charset="0"/>
              </a:rPr>
              <a:t>Coverage, by Firm Size, </a:t>
            </a:r>
            <a:r>
              <a:rPr lang="en-US" sz="2200" b="1" dirty="0" smtClean="0">
                <a:latin typeface="Calibri" pitchFamily="34" charset="0"/>
              </a:rPr>
              <a:t>2013</a:t>
            </a:r>
            <a:endParaRPr lang="en-US" sz="2200" b="1" dirty="0">
              <a:latin typeface="Calibri" pitchFamily="34" charset="0"/>
            </a:endParaRPr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0" y="6324600"/>
            <a:ext cx="8229600" cy="515526"/>
          </a:xfrm>
          <a:prstGeom prst="rect">
            <a:avLst/>
          </a:prstGeom>
          <a:noFill/>
          <a:ln w="9525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100" dirty="0">
                <a:latin typeface="Calibri" pitchFamily="34" charset="0"/>
              </a:rPr>
              <a:t>* Estimate is statistically different between All Small Firms and All Large Firms within year (p&lt;.05). </a:t>
            </a:r>
          </a:p>
          <a:p>
            <a:pPr>
              <a:spcBef>
                <a:spcPct val="50000"/>
              </a:spcBef>
            </a:pPr>
            <a:r>
              <a:rPr lang="en-US" sz="1100" dirty="0" smtClean="0">
                <a:latin typeface="Calibri" pitchFamily="34" charset="0"/>
              </a:rPr>
              <a:t>SOURCE:  </a:t>
            </a:r>
            <a:r>
              <a:rPr lang="en-US" sz="1100" dirty="0">
                <a:latin typeface="Calibri" pitchFamily="34" charset="0"/>
              </a:rPr>
              <a:t>Kaiser/HRET Survey of Employer-Sponsored Health Benefits, </a:t>
            </a:r>
            <a:r>
              <a:rPr lang="en-US" sz="1100" dirty="0" smtClean="0">
                <a:latin typeface="Calibri" pitchFamily="34" charset="0"/>
              </a:rPr>
              <a:t>2013.</a:t>
            </a:r>
            <a:endParaRPr lang="en-US" sz="1100" dirty="0">
              <a:latin typeface="Calibri" pitchFamily="34" charset="0"/>
            </a:endParaRPr>
          </a:p>
        </p:txBody>
      </p:sp>
      <p:graphicFrame>
        <p:nvGraphicFramePr>
          <p:cNvPr id="10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04575780"/>
              </p:ext>
            </p:extLst>
          </p:nvPr>
        </p:nvGraphicFramePr>
        <p:xfrm>
          <a:off x="38100" y="1524000"/>
          <a:ext cx="9067799" cy="46481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0" y="1368623"/>
            <a:ext cx="1752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Calibri" pitchFamily="34" charset="0"/>
              </a:rPr>
              <a:t>Single </a:t>
            </a:r>
            <a:r>
              <a:rPr lang="en-US" sz="1400" b="1" dirty="0" smtClean="0">
                <a:latin typeface="Calibri" pitchFamily="34" charset="0"/>
              </a:rPr>
              <a:t>Coverage</a:t>
            </a:r>
            <a:endParaRPr lang="en-US" sz="1400" b="1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2218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48</Words>
  <Application>Microsoft Office PowerPoint</Application>
  <PresentationFormat>On-screen Show (4:3)</PresentationFormat>
  <Paragraphs>10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KFF Slide Template</vt:lpstr>
      <vt:lpstr>Exhibit D: Distribution of Percentage of Premium Paid by Covered Workers for Single and Family Coverage, by Firm Size, 2013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D: Distribution of Percentage of Premium Paid by Covered Workers for Single and Family Coverage, by Firm Size, 2013</dc:title>
  <dc:creator>NirmitaP</dc:creator>
  <cp:lastModifiedBy>NirmitaP</cp:lastModifiedBy>
  <cp:revision>1</cp:revision>
  <dcterms:created xsi:type="dcterms:W3CDTF">2013-08-13T17:57:26Z</dcterms:created>
  <dcterms:modified xsi:type="dcterms:W3CDTF">2013-08-13T17:57:26Z</dcterms:modified>
</cp:coreProperties>
</file>