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02271981370263"/>
          <c:y val="8.3333315694412893E-2"/>
          <c:w val="0.80768159927577166"/>
          <c:h val="0.85307851725541506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b="0">
                        <a:latin typeface="Calibri" pitchFamily="34" charset="0"/>
                        <a:cs typeface="Calibri" pitchFamily="34" charset="0"/>
                      </a:rPr>
                      <a:t> $</a:t>
                    </a:r>
                    <a:r>
                      <a:rPr lang="en-US" b="0" smtClean="0">
                        <a:latin typeface="Calibri" pitchFamily="34" charset="0"/>
                        <a:cs typeface="Calibri" pitchFamily="34" charset="0"/>
                      </a:rPr>
                      <a:t>5,590*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b="0">
                        <a:latin typeface="Calibri" pitchFamily="34" charset="0"/>
                        <a:cs typeface="Calibri" pitchFamily="34" charset="0"/>
                      </a:rPr>
                      <a:t> $</a:t>
                    </a:r>
                    <a:r>
                      <a:rPr lang="en-US" b="0" smtClean="0">
                        <a:latin typeface="Calibri" pitchFamily="34" charset="0"/>
                        <a:cs typeface="Calibri" pitchFamily="34" charset="0"/>
                      </a:rPr>
                      <a:t>3,649*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Sheet1!$C$2:$C$16</c:f>
              <c:numCache>
                <c:formatCode>_("$"* #,##0_);_("$"* \(#,##0\);_("$"* "-"??_);_(@_)</c:formatCode>
                <c:ptCount val="14"/>
                <c:pt idx="0">
                  <c:v>1081</c:v>
                </c:pt>
                <c:pt idx="1">
                  <c:v>5124</c:v>
                </c:pt>
                <c:pt idx="3">
                  <c:v>1024</c:v>
                </c:pt>
                <c:pt idx="4">
                  <c:v>4587</c:v>
                </c:pt>
                <c:pt idx="6">
                  <c:v>957</c:v>
                </c:pt>
                <c:pt idx="7">
                  <c:v>5590</c:v>
                </c:pt>
                <c:pt idx="9">
                  <c:v>887</c:v>
                </c:pt>
                <c:pt idx="10">
                  <c:v>3649</c:v>
                </c:pt>
                <c:pt idx="12">
                  <c:v>999</c:v>
                </c:pt>
                <c:pt idx="13">
                  <c:v>4565</c:v>
                </c:pt>
              </c:numCache>
            </c:numRef>
          </c:val>
        </c:ser>
        <c:ser>
          <c:idx val="0"/>
          <c:order val="1"/>
          <c:tx>
            <c:strRef>
              <c:f>Sheet1!$D$1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 b="0" dirty="0">
                        <a:latin typeface="Calibri" pitchFamily="34" charset="0"/>
                        <a:cs typeface="Calibri" pitchFamily="34" charset="0"/>
                      </a:rPr>
                      <a:t> </a:t>
                    </a:r>
                    <a:r>
                      <a:rPr lang="en-US" sz="1200" b="0">
                        <a:latin typeface="Calibri" pitchFamily="34" charset="0"/>
                        <a:cs typeface="Calibri" pitchFamily="34" charset="0"/>
                      </a:rPr>
                      <a:t>$</a:t>
                    </a:r>
                    <a:r>
                      <a:rPr lang="en-US" sz="1200" b="0" smtClean="0">
                        <a:latin typeface="Calibri" pitchFamily="34" charset="0"/>
                        <a:cs typeface="Calibri" pitchFamily="34" charset="0"/>
                      </a:rPr>
                      <a:t>4,419*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Sheet1!$D$2:$D$16</c:f>
              <c:numCache>
                <c:formatCode>_("$"* #,##0_);_("$"* \(#,##0\);_("$"* "-"??_);_(@_)</c:formatCode>
                <c:ptCount val="14"/>
                <c:pt idx="0">
                  <c:v>4948</c:v>
                </c:pt>
                <c:pt idx="1">
                  <c:v>11419</c:v>
                </c:pt>
                <c:pt idx="3">
                  <c:v>5008</c:v>
                </c:pt>
                <c:pt idx="4">
                  <c:v>12084</c:v>
                </c:pt>
                <c:pt idx="6">
                  <c:v>5014</c:v>
                </c:pt>
                <c:pt idx="7">
                  <c:v>10840</c:v>
                </c:pt>
                <c:pt idx="9">
                  <c:v>4419</c:v>
                </c:pt>
                <c:pt idx="10">
                  <c:v>11578</c:v>
                </c:pt>
                <c:pt idx="12">
                  <c:v>4885</c:v>
                </c:pt>
                <c:pt idx="13">
                  <c:v>11786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142535296"/>
        <c:axId val="142541184"/>
      </c:barChart>
      <c:catAx>
        <c:axId val="1425352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42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425411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42541184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142535296"/>
        <c:crosses val="max"/>
        <c:crossBetween val="between"/>
      </c:valAx>
      <c:spPr>
        <a:noFill/>
        <a:ln w="27383">
          <a:noFill/>
        </a:ln>
      </c:spPr>
    </c:plotArea>
    <c:legend>
      <c:legendPos val="b"/>
      <c:layout>
        <c:manualLayout>
          <c:xMode val="edge"/>
          <c:yMode val="edge"/>
          <c:x val="0.30340298857328846"/>
          <c:y val="5.7406219328122246E-3"/>
          <c:w val="0.53646885052167048"/>
          <c:h val="6.0945538057742783E-2"/>
        </c:manualLayout>
      </c:layout>
      <c:overlay val="0"/>
      <c:spPr>
        <a:noFill/>
        <a:ln w="3423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E2BAF-4F8F-42AA-8C2B-A1DCC020FB97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15134-2CF1-4E6B-A74A-D19A75C6E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0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B6B849-29B2-41B5-823F-187A4DE7FDC3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5" y="4343704"/>
            <a:ext cx="5027414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2096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646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82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3808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34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9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091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/>
        </p:spPr>
        <p:txBody>
          <a:bodyPr/>
          <a:lstStyle/>
          <a:p>
            <a:r>
              <a:rPr lang="en-US" sz="2200" b="1" dirty="0">
                <a:latin typeface="Calibri" pitchFamily="34" charset="0"/>
                <a:cs typeface="Calibri" pitchFamily="34" charset="0"/>
              </a:rPr>
              <a:t>Exhibit 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B: 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200" b="1" dirty="0">
                <a:latin typeface="Calibri" pitchFamily="34" charset="0"/>
                <a:cs typeface="Calibri" pitchFamily="34" charset="0"/>
              </a:rPr>
            </a:br>
            <a:r>
              <a:rPr lang="en-US" sz="2200" b="1" dirty="0">
                <a:latin typeface="Calibri" pitchFamily="34" charset="0"/>
                <a:cs typeface="Calibri" pitchFamily="34" charset="0"/>
              </a:rPr>
              <a:t>Average Annual Firm and Worker Premium Contributions and Total Premiums for Covered Workers for Single and Family Coverage, by Plan Type, 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2013</a:t>
            </a:r>
            <a:endParaRPr lang="en-US" sz="22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2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996257947"/>
              </p:ext>
            </p:extLst>
          </p:nvPr>
        </p:nvGraphicFramePr>
        <p:xfrm>
          <a:off x="76200" y="1752600"/>
          <a:ext cx="8839201" cy="4557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76200" y="6309748"/>
            <a:ext cx="5410200" cy="490134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* Estimate is statistically different from All Plans estimate by coverage type (p&lt;.05).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2013.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3733800" y="213360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$6,029</a:t>
            </a:r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7924800" y="238760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$16,543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3733800" y="293879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$6,031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8077200" y="324359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$16,671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3926114" y="382018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$5,972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7924800" y="408179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$16,429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3505200" y="4637314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$5,306*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467600" y="4942114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$15,227*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3657600" y="548640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$5,884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>
            <a:off x="8077200" y="5748010"/>
            <a:ext cx="76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$16,351</a:t>
            </a:r>
            <a:endParaRPr lang="en-US" sz="1200" dirty="0">
              <a:solidFill>
                <a:srgbClr val="000000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2569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1_KFF Slide Template</vt:lpstr>
      <vt:lpstr>Exhibit B:  Average Annual Firm and Worker Premium Contributions and Total Premiums for Covered Workers for Single and Family Coverage,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B:  Average Annual Firm and Worker Premium Contributions and Total Premiums for Covered Workers for Single and Family Coverage, by Plan Type, 2013</dc:title>
  <dc:creator>NirmitaP</dc:creator>
  <cp:lastModifiedBy>NirmitaP</cp:lastModifiedBy>
  <cp:revision>1</cp:revision>
  <dcterms:created xsi:type="dcterms:W3CDTF">2013-08-13T17:57:29Z</dcterms:created>
  <dcterms:modified xsi:type="dcterms:W3CDTF">2013-08-13T17:57:29Z</dcterms:modified>
</cp:coreProperties>
</file>