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44132624447586"/>
          <c:y val="1.6697588126159561E-2"/>
          <c:w val="0.76031081050766092"/>
          <c:h val="0.7527379910844478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 Maximum Dollar Amount</c:v>
                </c:pt>
              </c:strCache>
            </c:strRef>
          </c:tx>
          <c:spPr>
            <a:solidFill>
              <a:schemeClr val="accent1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Fourth-Tier Drugs</c:v>
                </c:pt>
                <c:pt idx="1">
                  <c:v>Third-Tier Drugs, Often Called Nonpreferred Drugs</c:v>
                </c:pt>
                <c:pt idx="2">
                  <c:v>Second-Tier Drugs, Often Called Preferred Drugs</c:v>
                </c:pt>
                <c:pt idx="3">
                  <c:v>First-Tier Drugs, Often Called Generics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0.39</c:v>
                </c:pt>
                <c:pt idx="1">
                  <c:v>0.19</c:v>
                </c:pt>
                <c:pt idx="2">
                  <c:v>0.19</c:v>
                </c:pt>
                <c:pt idx="3">
                  <c:v>0.23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 Minimum Dollar Amount</c:v>
                </c:pt>
              </c:strCache>
            </c:strRef>
          </c:tx>
          <c:spPr>
            <a:solidFill>
              <a:schemeClr val="accent2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Fourth-Tier Drugs</c:v>
                </c:pt>
                <c:pt idx="1">
                  <c:v>Third-Tier Drugs, Often Called Nonpreferred Drugs</c:v>
                </c:pt>
                <c:pt idx="2">
                  <c:v>Second-Tier Drugs, Often Called Preferred Drugs</c:v>
                </c:pt>
                <c:pt idx="3">
                  <c:v>First-Tier Drugs, Often Called Generics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0.02</c:v>
                </c:pt>
                <c:pt idx="1">
                  <c:v>0.09</c:v>
                </c:pt>
                <c:pt idx="2">
                  <c:v>0.08</c:v>
                </c:pt>
                <c:pt idx="3">
                  <c:v>0.06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Both a Maximum and Minimum Dollar Amount</c:v>
                </c:pt>
              </c:strCache>
            </c:strRef>
          </c:tx>
          <c:spPr>
            <a:solidFill>
              <a:schemeClr val="accent3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Fourth-Tier Drugs</c:v>
                </c:pt>
                <c:pt idx="1">
                  <c:v>Third-Tier Drugs, Often Called Nonpreferred Drugs</c:v>
                </c:pt>
                <c:pt idx="2">
                  <c:v>Second-Tier Drugs, Often Called Preferred Drugs</c:v>
                </c:pt>
                <c:pt idx="3">
                  <c:v>First-Tier Drugs, Often Called Generics</c:v>
                </c:pt>
              </c:strCache>
            </c:strRef>
          </c:cat>
          <c:val>
            <c:numRef>
              <c:f>Sheet1!$B$4:$E$4</c:f>
              <c:numCache>
                <c:formatCode>0%</c:formatCode>
                <c:ptCount val="4"/>
                <c:pt idx="0">
                  <c:v>0.3</c:v>
                </c:pt>
                <c:pt idx="1">
                  <c:v>0.5</c:v>
                </c:pt>
                <c:pt idx="2">
                  <c:v>0.43</c:v>
                </c:pt>
                <c:pt idx="3">
                  <c:v>0.17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Neither </c:v>
                </c:pt>
              </c:strCache>
            </c:strRef>
          </c:tx>
          <c:spPr>
            <a:solidFill>
              <a:schemeClr val="accent4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Fourth-Tier Drugs</c:v>
                </c:pt>
                <c:pt idx="1">
                  <c:v>Third-Tier Drugs, Often Called Nonpreferred Drugs</c:v>
                </c:pt>
                <c:pt idx="2">
                  <c:v>Second-Tier Drugs, Often Called Preferred Drugs</c:v>
                </c:pt>
                <c:pt idx="3">
                  <c:v>First-Tier Drugs, Often Called Generics</c:v>
                </c:pt>
              </c:strCache>
            </c:strRef>
          </c:cat>
          <c:val>
            <c:numRef>
              <c:f>Sheet1!$B$5:$E$5</c:f>
              <c:numCache>
                <c:formatCode>0%</c:formatCode>
                <c:ptCount val="4"/>
                <c:pt idx="0">
                  <c:v>0.28000000000000003</c:v>
                </c:pt>
                <c:pt idx="1">
                  <c:v>0.21</c:v>
                </c:pt>
                <c:pt idx="2">
                  <c:v>0.3</c:v>
                </c:pt>
                <c:pt idx="3">
                  <c:v>0.53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5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851851851851851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2792022792022793E-2"/>
                  <c:y val="-2.6455026455026454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&lt;1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2792022792022793E-2"/>
                  <c:y val="-5.2910052910052907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&lt;1</a:t>
                    </a:r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txPr>
              <a:bodyPr/>
              <a:lstStyle/>
              <a:p>
                <a:pPr>
                  <a:defRPr sz="1200" b="0"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Fourth-Tier Drugs</c:v>
                </c:pt>
                <c:pt idx="1">
                  <c:v>Third-Tier Drugs, Often Called Nonpreferred Drugs</c:v>
                </c:pt>
                <c:pt idx="2">
                  <c:v>Second-Tier Drugs, Often Called Preferred Drugs</c:v>
                </c:pt>
                <c:pt idx="3">
                  <c:v>First-Tier Drugs, Often Called Generics</c:v>
                </c:pt>
              </c:strCache>
            </c:strRef>
          </c:cat>
          <c:val>
            <c:numRef>
              <c:f>Sheet1!$B$6:$E$6</c:f>
              <c:numCache>
                <c:formatCode>0%</c:formatCode>
                <c:ptCount val="4"/>
                <c:pt idx="0">
                  <c:v>0.01</c:v>
                </c:pt>
                <c:pt idx="1">
                  <c:v>0.01</c:v>
                </c:pt>
                <c:pt idx="2">
                  <c:v>0.01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93280640"/>
        <c:axId val="193298816"/>
      </c:barChart>
      <c:catAx>
        <c:axId val="1932806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93298816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93298816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93280640"/>
        <c:crosses val="autoZero"/>
        <c:crossBetween val="between"/>
        <c:majorUnit val="0.2"/>
      </c:valAx>
      <c:spPr>
        <a:noFill/>
        <a:ln w="25266">
          <a:noFill/>
        </a:ln>
      </c:spPr>
    </c:plotArea>
    <c:legend>
      <c:legendPos val="b"/>
      <c:layout>
        <c:manualLayout>
          <c:xMode val="edge"/>
          <c:yMode val="edge"/>
          <c:x val="0"/>
          <c:y val="0.8727827771528559"/>
          <c:w val="0.99883695627790114"/>
          <c:h val="0.11057263675373909"/>
        </c:manualLayout>
      </c:layout>
      <c:overlay val="0"/>
      <c:spPr>
        <a:noFill/>
        <a:ln w="3158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j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94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28DE4-9FCD-4819-9CC2-F71F30071179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2F86E-1D5E-4F35-B8E9-7AB7C477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496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923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35A8BA-794A-4A2C-9023-73AB6A2E33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4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247355931"/>
              </p:ext>
            </p:extLst>
          </p:nvPr>
        </p:nvGraphicFramePr>
        <p:xfrm>
          <a:off x="76200" y="1295400"/>
          <a:ext cx="89154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0" y="6172200"/>
            <a:ext cx="8382000" cy="65146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NOTE: In 2013 we asked firms that indicated they had a coinsurance for prescription drugs if the coinsurance included any minimum or maximum.</a:t>
            </a:r>
            <a:endParaRPr lang="en-US" sz="1100" dirty="0"/>
          </a:p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2013. </a:t>
            </a:r>
            <a:endParaRPr lang="en-US" sz="1100" dirty="0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76200"/>
            <a:ext cx="8229600" cy="9906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2400" b="1" dirty="0"/>
              <a:t>Exhibit </a:t>
            </a:r>
            <a:r>
              <a:rPr lang="en-US" sz="2400" b="1" dirty="0" smtClean="0"/>
              <a:t>9.9</a:t>
            </a:r>
            <a:endParaRPr lang="en-US" sz="2400" b="1" dirty="0"/>
          </a:p>
          <a:p>
            <a:pPr eaLnBrk="0" hangingPunct="0"/>
            <a:r>
              <a:rPr lang="en-US" sz="2400" b="1" dirty="0" smtClean="0"/>
              <a:t>Distribution </a:t>
            </a:r>
            <a:r>
              <a:rPr lang="en-US" sz="2400" b="1" dirty="0"/>
              <a:t>of </a:t>
            </a:r>
            <a:r>
              <a:rPr lang="en-US" sz="2400" b="1" dirty="0" smtClean="0"/>
              <a:t>Coinsurance Structures for Covered </a:t>
            </a:r>
            <a:r>
              <a:rPr lang="en-US" sz="2400" b="1" dirty="0"/>
              <a:t>Workers </a:t>
            </a:r>
            <a:r>
              <a:rPr lang="en-US" sz="2400" b="1" dirty="0" smtClean="0"/>
              <a:t>Facing a Coinsurance </a:t>
            </a:r>
            <a:r>
              <a:rPr lang="en-US" sz="2400" b="1" dirty="0"/>
              <a:t>for Prescription </a:t>
            </a:r>
            <a:r>
              <a:rPr lang="en-US" sz="2400" b="1" dirty="0" smtClean="0"/>
              <a:t>Drugs, by Drug Tier,  2013</a:t>
            </a:r>
            <a:endParaRPr lang="en-US" sz="2400" b="1" dirty="0"/>
          </a:p>
        </p:txBody>
      </p:sp>
      <p:sp>
        <p:nvSpPr>
          <p:cNvPr id="30739" name="Line 19"/>
          <p:cNvSpPr>
            <a:spLocks noChangeShapeType="1"/>
          </p:cNvSpPr>
          <p:nvPr/>
        </p:nvSpPr>
        <p:spPr bwMode="auto">
          <a:xfrm flipH="1" flipV="1">
            <a:off x="8229600" y="2133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41" name="Line 21"/>
          <p:cNvSpPr>
            <a:spLocks noChangeShapeType="1"/>
          </p:cNvSpPr>
          <p:nvPr/>
        </p:nvSpPr>
        <p:spPr bwMode="auto">
          <a:xfrm flipH="1" flipV="1">
            <a:off x="8305800" y="1524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94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70</Words>
  <Application>Microsoft Office PowerPoint</Application>
  <PresentationFormat>On-screen Show (4:3)</PresentationFormat>
  <Paragraphs>10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NirmitaP</dc:creator>
  <cp:lastModifiedBy>NirmitaP</cp:lastModifiedBy>
  <cp:revision>1</cp:revision>
  <dcterms:created xsi:type="dcterms:W3CDTF">2013-08-06T21:03:12Z</dcterms:created>
  <dcterms:modified xsi:type="dcterms:W3CDTF">2013-08-06T21:03:12Z</dcterms:modified>
</cp:coreProperties>
</file>