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642577516793452"/>
          <c:y val="1.6697588126159561E-2"/>
          <c:w val="0.81464878330886592"/>
          <c:h val="0.6456400742115072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Four or More Tiers</c:v>
                </c:pt>
              </c:strCache>
            </c:strRef>
          </c:tx>
          <c:spPr>
            <a:solidFill>
              <a:schemeClr val="accent1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266">
                <a:noFill/>
              </a:ln>
            </c:spPr>
            <c:txPr>
              <a:bodyPr/>
              <a:lstStyle/>
              <a:p>
                <a:pPr algn="ctr"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HDHP/SO*</c:v>
                </c:pt>
                <c:pt idx="2">
                  <c:v>POS*</c:v>
                </c:pt>
                <c:pt idx="3">
                  <c:v>PPO*</c:v>
                </c:pt>
                <c:pt idx="4">
                  <c:v>HMO*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0.23</c:v>
                </c:pt>
                <c:pt idx="1">
                  <c:v>0.16</c:v>
                </c:pt>
                <c:pt idx="2">
                  <c:v>0.17</c:v>
                </c:pt>
                <c:pt idx="3">
                  <c:v>0.24</c:v>
                </c:pt>
                <c:pt idx="4">
                  <c:v>0.25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Three Tiers</c:v>
                </c:pt>
              </c:strCache>
            </c:strRef>
          </c:tx>
          <c:spPr>
            <a:solidFill>
              <a:schemeClr val="accent2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266">
                <a:noFill/>
              </a:ln>
            </c:spPr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HDHP/SO*</c:v>
                </c:pt>
                <c:pt idx="2">
                  <c:v>POS*</c:v>
                </c:pt>
                <c:pt idx="3">
                  <c:v>PPO*</c:v>
                </c:pt>
                <c:pt idx="4">
                  <c:v>HMO*</c:v>
                </c:pt>
              </c:strCache>
            </c:strRef>
          </c:cat>
          <c:val>
            <c:numRef>
              <c:f>Sheet1!$B$3:$F$3</c:f>
              <c:numCache>
                <c:formatCode>0%</c:formatCode>
                <c:ptCount val="5"/>
                <c:pt idx="0">
                  <c:v>0.59</c:v>
                </c:pt>
                <c:pt idx="1">
                  <c:v>0.45</c:v>
                </c:pt>
                <c:pt idx="2">
                  <c:v>0.65</c:v>
                </c:pt>
                <c:pt idx="3">
                  <c:v>0.64</c:v>
                </c:pt>
                <c:pt idx="4">
                  <c:v>0.51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Two Tiers</c:v>
                </c:pt>
              </c:strCache>
            </c:strRef>
          </c:tx>
          <c:spPr>
            <a:solidFill>
              <a:schemeClr val="accent3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266">
                <a:noFill/>
              </a:ln>
            </c:spPr>
            <c:txPr>
              <a:bodyPr/>
              <a:lstStyle/>
              <a:p>
                <a:pPr algn="ctr"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HDHP/SO*</c:v>
                </c:pt>
                <c:pt idx="2">
                  <c:v>POS*</c:v>
                </c:pt>
                <c:pt idx="3">
                  <c:v>PPO*</c:v>
                </c:pt>
                <c:pt idx="4">
                  <c:v>HMO*</c:v>
                </c:pt>
              </c:strCache>
            </c:strRef>
          </c:cat>
          <c:val>
            <c:numRef>
              <c:f>Sheet1!$B$4:$F$4</c:f>
              <c:numCache>
                <c:formatCode>0%</c:formatCode>
                <c:ptCount val="5"/>
                <c:pt idx="0">
                  <c:v>0.1</c:v>
                </c:pt>
                <c:pt idx="1">
                  <c:v>7.0000000000000007E-2</c:v>
                </c:pt>
                <c:pt idx="2">
                  <c:v>0.1</c:v>
                </c:pt>
                <c:pt idx="3">
                  <c:v>0.08</c:v>
                </c:pt>
                <c:pt idx="4">
                  <c:v>0.19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Payment is the same regardless of type of drug</c:v>
                </c:pt>
              </c:strCache>
            </c:strRef>
          </c:tx>
          <c:spPr>
            <a:solidFill>
              <a:schemeClr val="accent4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2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266">
                <a:noFill/>
              </a:ln>
            </c:spPr>
            <c:txPr>
              <a:bodyPr/>
              <a:lstStyle/>
              <a:p>
                <a:pPr algn="ctr">
                  <a:defRPr sz="1200" b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HDHP/SO*</c:v>
                </c:pt>
                <c:pt idx="2">
                  <c:v>POS*</c:v>
                </c:pt>
                <c:pt idx="3">
                  <c:v>PPO*</c:v>
                </c:pt>
                <c:pt idx="4">
                  <c:v>HMO*</c:v>
                </c:pt>
              </c:strCache>
            </c:strRef>
          </c:cat>
          <c:val>
            <c:numRef>
              <c:f>Sheet1!$B$5:$F$5</c:f>
              <c:numCache>
                <c:formatCode>0%</c:formatCode>
                <c:ptCount val="5"/>
                <c:pt idx="0">
                  <c:v>0.05</c:v>
                </c:pt>
                <c:pt idx="1">
                  <c:v>0.18</c:v>
                </c:pt>
                <c:pt idx="2">
                  <c:v>0.06</c:v>
                </c:pt>
                <c:pt idx="3">
                  <c:v>0.03</c:v>
                </c:pt>
                <c:pt idx="4">
                  <c:v>0.04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No cost sharing after deductible is met</c:v>
                </c:pt>
              </c:strCache>
            </c:strRef>
          </c:tx>
          <c:spPr>
            <a:solidFill>
              <a:schemeClr val="accent5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2"/>
              <c:layout>
                <c:manualLayout>
                  <c:x val="0"/>
                  <c:y val="-4.005891387834484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&lt;1</a:t>
                    </a:r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4124293785310734E-3"/>
                  <c:y val="-4.94845406732495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5.6497175141242938E-3"/>
                  <c:y val="-4.2415320577071015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0" i="0" u="none" strike="noStrike" kern="1200" baseline="0">
                        <a:solidFill>
                          <a:schemeClr val="tx1"/>
                        </a:solidFill>
                        <a:latin typeface="+mj-lt"/>
                        <a:ea typeface="Tahoma"/>
                        <a:cs typeface="Tahoma"/>
                      </a:rPr>
                      <a:t>&lt;1%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sz="12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HDHP/SO*</c:v>
                </c:pt>
                <c:pt idx="2">
                  <c:v>POS*</c:v>
                </c:pt>
                <c:pt idx="3">
                  <c:v>PPO*</c:v>
                </c:pt>
                <c:pt idx="4">
                  <c:v>HMO*</c:v>
                </c:pt>
              </c:strCache>
            </c:strRef>
          </c:cat>
          <c:val>
            <c:numRef>
              <c:f>Sheet1!$B$6:$F$6</c:f>
              <c:numCache>
                <c:formatCode>0%</c:formatCode>
                <c:ptCount val="5"/>
                <c:pt idx="0">
                  <c:v>0.03</c:v>
                </c:pt>
                <c:pt idx="1">
                  <c:v>0.12</c:v>
                </c:pt>
                <c:pt idx="2">
                  <c:v>0.01</c:v>
                </c:pt>
                <c:pt idx="3">
                  <c:v>0.01</c:v>
                </c:pt>
                <c:pt idx="4">
                  <c:v>0.01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6"/>
            </a:solidFill>
            <a:ln w="1263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2.1797789047555496E-2"/>
                  <c:y val="-3.604931161381945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3896080786511856E-2"/>
                  <c:y val="2.44120023111340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3180635259575606E-2"/>
                  <c:y val="1.47878436132657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501890653498821E-2"/>
                  <c:y val="-6.83339388247134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&lt;1</a:t>
                    </a:r>
                    <a:r>
                      <a:rPr lang="en-US" dirty="0"/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1219471506739623E-2"/>
                  <c:y val="-5.2189769780920971E-3"/>
                </c:manualLayout>
              </c:layout>
              <c:tx>
                <c:rich>
                  <a:bodyPr/>
                  <a:lstStyle/>
                  <a:p>
                    <a:r>
                      <a:rPr lang="en-US" sz="1200" b="0" i="0" u="none" strike="noStrike" kern="1200" baseline="0" dirty="0" smtClean="0">
                        <a:solidFill>
                          <a:srgbClr val="000000"/>
                        </a:solidFill>
                        <a:latin typeface="+mn-lt"/>
                        <a:ea typeface="Tahoma"/>
                        <a:cs typeface="Tahoma"/>
                      </a:rPr>
                      <a:t>&lt;1</a:t>
                    </a:r>
                    <a:r>
                      <a:rPr lang="en-US" sz="1200" b="0" i="0" u="none" strike="noStrike" kern="1200" baseline="0" dirty="0">
                        <a:solidFill>
                          <a:srgbClr val="000000"/>
                        </a:solidFill>
                        <a:latin typeface="+mn-lt"/>
                        <a:ea typeface="Tahoma"/>
                        <a:cs typeface="Tahoma"/>
                      </a:rPr>
                      <a:t>%</a:t>
                    </a:r>
                    <a:endParaRPr lang="en-US" sz="1100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266">
                <a:noFill/>
              </a:ln>
            </c:spPr>
            <c:txPr>
              <a:bodyPr/>
              <a:lstStyle/>
              <a:p>
                <a:pPr algn="ctr">
                  <a:defRPr sz="1200" b="0"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HDHP/SO*</c:v>
                </c:pt>
                <c:pt idx="2">
                  <c:v>POS*</c:v>
                </c:pt>
                <c:pt idx="3">
                  <c:v>PPO*</c:v>
                </c:pt>
                <c:pt idx="4">
                  <c:v>HMO*</c:v>
                </c:pt>
              </c:strCache>
            </c:strRef>
          </c:cat>
          <c:val>
            <c:numRef>
              <c:f>Sheet1!$B$7:$F$7</c:f>
              <c:numCache>
                <c:formatCode>0%</c:formatCode>
                <c:ptCount val="5"/>
                <c:pt idx="0">
                  <c:v>0.01</c:v>
                </c:pt>
                <c:pt idx="1">
                  <c:v>0.02</c:v>
                </c:pt>
                <c:pt idx="2">
                  <c:v>0.02</c:v>
                </c:pt>
                <c:pt idx="3">
                  <c:v>0.01</c:v>
                </c:pt>
                <c:pt idx="4">
                  <c:v>0.01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91821312"/>
        <c:axId val="191822848"/>
      </c:barChart>
      <c:catAx>
        <c:axId val="19182131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5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0"/>
            </a:pPr>
            <a:endParaRPr lang="en-US"/>
          </a:p>
        </c:txPr>
        <c:crossAx val="19182284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91822848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spPr>
          <a:ln w="315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/>
            </a:pPr>
            <a:endParaRPr lang="en-US"/>
          </a:p>
        </c:txPr>
        <c:crossAx val="191821312"/>
        <c:crosses val="autoZero"/>
        <c:crossBetween val="between"/>
      </c:valAx>
      <c:spPr>
        <a:noFill/>
        <a:ln w="25266">
          <a:noFill/>
        </a:ln>
      </c:spPr>
    </c:plotArea>
    <c:legend>
      <c:legendPos val="b"/>
      <c:layout>
        <c:manualLayout>
          <c:xMode val="edge"/>
          <c:yMode val="edge"/>
          <c:x val="0.50776280083633618"/>
          <c:y val="0.75408269618471602"/>
          <c:w val="0.41561223808888303"/>
          <c:h val="0.24557780820875652"/>
        </c:manualLayout>
      </c:layout>
      <c:overlay val="0"/>
      <c:spPr>
        <a:noFill/>
        <a:ln w="3158">
          <a:noFill/>
          <a:prstDash val="solid"/>
        </a:ln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0" b="1" i="0" u="none" strike="noStrike" baseline="0">
          <a:solidFill>
            <a:schemeClr val="tx1"/>
          </a:solidFill>
          <a:latin typeface="+mn-lt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335A8BA-794A-4A2C-9023-73AB6A2E33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043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678155994"/>
              </p:ext>
            </p:extLst>
          </p:nvPr>
        </p:nvGraphicFramePr>
        <p:xfrm>
          <a:off x="0" y="1524000"/>
          <a:ext cx="89916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0" y="5816689"/>
            <a:ext cx="4419600" cy="1041311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eaLnBrk="0" hangingPunct="0">
              <a:spcAft>
                <a:spcPts val="400"/>
              </a:spcAft>
            </a:pPr>
            <a:r>
              <a:rPr lang="en-US" sz="1100" dirty="0" smtClean="0"/>
              <a:t>*Distribution is statistically different from All Plans distribution (p&lt;.05). </a:t>
            </a:r>
          </a:p>
          <a:p>
            <a:pPr eaLnBrk="0" hangingPunct="0">
              <a:spcAft>
                <a:spcPts val="400"/>
              </a:spcAft>
            </a:pPr>
            <a:endParaRPr lang="en-US" sz="1100" dirty="0"/>
          </a:p>
          <a:p>
            <a:pPr eaLnBrk="0" hangingPunct="0">
              <a:spcAft>
                <a:spcPts val="400"/>
              </a:spcAft>
            </a:pPr>
            <a:r>
              <a:rPr lang="en-US" sz="1100" dirty="0" smtClean="0"/>
              <a:t>SOURCE: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2013. </a:t>
            </a:r>
            <a:endParaRPr lang="en-US" sz="1100" dirty="0"/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0" y="0"/>
            <a:ext cx="9144000" cy="14478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en-US" sz="2400" b="1" dirty="0"/>
              <a:t>Exhibit 9.2</a:t>
            </a:r>
            <a:br>
              <a:rPr lang="en-US" sz="2400" b="1" dirty="0"/>
            </a:br>
            <a:r>
              <a:rPr lang="en-US" sz="2400" b="1" dirty="0"/>
              <a:t>Distribution of Covered Workers Facing Different Cost-Sharing Formulas for Prescription Drug Benefits, by Plan Type, </a:t>
            </a:r>
            <a:r>
              <a:rPr lang="en-US" sz="2400" b="1" dirty="0" smtClean="0"/>
              <a:t>2013</a:t>
            </a:r>
            <a:endParaRPr lang="en-US" sz="2400" b="1" dirty="0"/>
          </a:p>
        </p:txBody>
      </p:sp>
      <p:sp>
        <p:nvSpPr>
          <p:cNvPr id="30739" name="Line 19"/>
          <p:cNvSpPr>
            <a:spLocks noChangeShapeType="1"/>
          </p:cNvSpPr>
          <p:nvPr/>
        </p:nvSpPr>
        <p:spPr bwMode="auto">
          <a:xfrm flipH="1" flipV="1">
            <a:off x="8229600" y="2133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41" name="Line 21"/>
          <p:cNvSpPr>
            <a:spLocks noChangeShapeType="1"/>
          </p:cNvSpPr>
          <p:nvPr/>
        </p:nvSpPr>
        <p:spPr bwMode="auto">
          <a:xfrm flipH="1" flipV="1">
            <a:off x="8305800" y="1524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24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51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PowerPoint Presentation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NirmitaP</dc:creator>
  <cp:lastModifiedBy>NirmitaP</cp:lastModifiedBy>
  <cp:revision>1</cp:revision>
  <dcterms:created xsi:type="dcterms:W3CDTF">2013-08-06T21:03:13Z</dcterms:created>
  <dcterms:modified xsi:type="dcterms:W3CDTF">2013-08-06T21:03:14Z</dcterms:modified>
</cp:coreProperties>
</file>