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52089642640825"/>
          <c:y val="3.1609195402298854E-2"/>
          <c:w val="0.74429380622294006"/>
          <c:h val="0.71108426101909672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$1,000-$1,499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0.17</c:v>
                </c:pt>
                <c:pt idx="1">
                  <c:v>0.23</c:v>
                </c:pt>
                <c:pt idx="2">
                  <c:v>0.2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$1,500-$1,999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</c:v>
                </c:pt>
                <c:pt idx="1">
                  <c:v>0.24</c:v>
                </c:pt>
                <c:pt idx="2">
                  <c:v>0.27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0.38</c:v>
                </c:pt>
                <c:pt idx="1">
                  <c:v>0.34</c:v>
                </c:pt>
                <c:pt idx="2">
                  <c:v>0.35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0.15</c:v>
                </c:pt>
                <c:pt idx="1">
                  <c:v>0.19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440512"/>
        <c:axId val="79475456"/>
      </c:barChart>
      <c:catAx>
        <c:axId val="794405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79475456"/>
        <c:crosses val="autoZero"/>
        <c:auto val="1"/>
        <c:lblAlgn val="ctr"/>
        <c:lblOffset val="100"/>
        <c:noMultiLvlLbl val="0"/>
      </c:catAx>
      <c:valAx>
        <c:axId val="7947545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79440512"/>
        <c:crossesAt val="1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0489658343989053"/>
          <c:y val="0.86420716806950859"/>
          <c:w val="0.70013549588352741"/>
          <c:h val="8.4068693999456962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846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074197"/>
              </p:ext>
            </p:extLst>
          </p:nvPr>
        </p:nvGraphicFramePr>
        <p:xfrm>
          <a:off x="228600" y="1676400"/>
          <a:ext cx="8915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The minimum annual single deductible for workers enrolled in HSA-qualified HDHPs is $</a:t>
            </a:r>
            <a:r>
              <a:rPr lang="en-US" sz="1100" dirty="0" smtClean="0">
                <a:latin typeface="Calibri" pitchFamily="34" charset="0"/>
              </a:rPr>
              <a:t>1,250 </a:t>
            </a:r>
            <a:r>
              <a:rPr lang="en-US" sz="1100" dirty="0">
                <a:latin typeface="Calibri" pitchFamily="34" charset="0"/>
              </a:rPr>
              <a:t>in </a:t>
            </a:r>
            <a:r>
              <a:rPr lang="en-US" sz="1100" dirty="0" smtClean="0">
                <a:latin typeface="Calibri" pitchFamily="34" charset="0"/>
              </a:rPr>
              <a:t>2013 </a:t>
            </a:r>
            <a:r>
              <a:rPr lang="en-US" sz="1100" dirty="0">
                <a:latin typeface="Calibri" pitchFamily="34" charset="0"/>
              </a:rPr>
              <a:t>according to federal regulation.  Therefore,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1,250</a:t>
            </a:r>
            <a:r>
              <a:rPr lang="en-US" sz="1100" dirty="0">
                <a:latin typeface="Calibri" pitchFamily="34" charset="0"/>
              </a:rPr>
              <a:t>.  </a:t>
            </a:r>
          </a:p>
          <a:p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07288"/>
            <a:ext cx="8961120" cy="1492912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8.9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General Annual Deductible Amounts for Single Coverage, HSA-Qualified HDHPs and HDHP/HRAs,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13674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8.9 Distribution of Covered Workers with the Following General Annual Deductible Amounts for Single Coverage, HSA-Qualified HDHPs and HDHP/HRAs,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8.9 Distribution of Covered Workers with the Following General Annual Deductible Amounts for Single Coverage, HSA-Qualified HDHPs and HDHP/HRAs, 2013</dc:title>
  <dc:creator>NirmitaP</dc:creator>
  <cp:lastModifiedBy>NirmitaP</cp:lastModifiedBy>
  <cp:revision>1</cp:revision>
  <dcterms:created xsi:type="dcterms:W3CDTF">2013-08-06T21:01:20Z</dcterms:created>
  <dcterms:modified xsi:type="dcterms:W3CDTF">2013-08-06T21:01:20Z</dcterms:modified>
</cp:coreProperties>
</file>