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44359901346951E-2"/>
          <c:y val="3.5060470478772698E-2"/>
          <c:w val="0.92512321964664979"/>
          <c:h val="0.77579107910780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0.09</c:v>
                </c:pt>
                <c:pt idx="1">
                  <c:v>0.12</c:v>
                </c:pt>
                <c:pt idx="2">
                  <c:v>0.21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0.09</c:v>
                </c:pt>
                <c:pt idx="1">
                  <c:v>0.1</c:v>
                </c:pt>
                <c:pt idx="2">
                  <c:v>0.19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 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0.09</c:v>
                </c:pt>
                <c:pt idx="1">
                  <c:v>0.11</c:v>
                </c:pt>
                <c:pt idx="2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3"/>
        <c:axId val="79438592"/>
        <c:axId val="79440128"/>
      </c:barChart>
      <c:catAx>
        <c:axId val="79438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79440128"/>
        <c:crosses val="autoZero"/>
        <c:auto val="1"/>
        <c:lblAlgn val="ctr"/>
        <c:lblOffset val="100"/>
        <c:noMultiLvlLbl val="0"/>
      </c:catAx>
      <c:valAx>
        <c:axId val="7944012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794385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7864167014198637"/>
          <c:y val="0.92478536722840976"/>
          <c:w val="0.67498592840749339"/>
          <c:h val="5.8657200972673067E-2"/>
        </c:manualLayout>
      </c:layout>
      <c:overlay val="0"/>
      <c:txPr>
        <a:bodyPr/>
        <a:lstStyle/>
        <a:p>
          <a:pPr algn="ctr">
            <a:defRPr lang="en-US" sz="1200" b="1" i="0" u="none" strike="noStrike" kern="1200" baseline="0">
              <a:solidFill>
                <a:srgbClr val="000000"/>
              </a:solidFill>
              <a:latin typeface="Calibri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764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5790262"/>
              </p:ext>
            </p:extLst>
          </p:nvPr>
        </p:nvGraphicFramePr>
        <p:xfrm>
          <a:off x="46037" y="1523999"/>
          <a:ext cx="9051925" cy="460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 Estimates are statistically different between All Small Firms and All Large Firms </a:t>
            </a:r>
            <a:r>
              <a:rPr lang="en-US" sz="1100" dirty="0" smtClean="0">
                <a:latin typeface="Calibri" pitchFamily="34" charset="0"/>
              </a:rPr>
              <a:t>within each </a:t>
            </a:r>
            <a:r>
              <a:rPr lang="en-US" sz="1100" dirty="0">
                <a:latin typeface="Calibri" pitchFamily="34" charset="0"/>
              </a:rPr>
              <a:t>category (p&lt;.05).  </a:t>
            </a:r>
          </a:p>
          <a:p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2039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8.6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Percentage of Covered Workers Enrolled in an HDHP/HRA or HSA-Qualified HDHP, by Firm Size, </a:t>
            </a:r>
            <a:r>
              <a:rPr lang="en-US" sz="2400" dirty="0" smtClean="0">
                <a:latin typeface="Calibri" pitchFamily="34" charset="0"/>
              </a:rPr>
              <a:t>2013</a:t>
            </a:r>
            <a:endParaRPr lang="en-US" sz="2400" dirty="0">
              <a:latin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172200" y="1676400"/>
            <a:ext cx="0" cy="3581400"/>
          </a:xfrm>
          <a:prstGeom prst="line">
            <a:avLst/>
          </a:prstGeom>
          <a:ln w="127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9351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8.6 Percentage of Covered Workers Enrolled in an HDHP/HRA or HSA-Qualified HDHP, by Firm Size,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8.6 Percentage of Covered Workers Enrolled in an HDHP/HRA or HSA-Qualified HDHP, by Firm Size, 2013</dc:title>
  <dc:creator>NirmitaP</dc:creator>
  <cp:lastModifiedBy>NirmitaP</cp:lastModifiedBy>
  <cp:revision>1</cp:revision>
  <dcterms:created xsi:type="dcterms:W3CDTF">2013-08-06T21:01:21Z</dcterms:created>
  <dcterms:modified xsi:type="dcterms:W3CDTF">2013-08-06T21:01:22Z</dcterms:modified>
</cp:coreProperties>
</file>