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353882046795433E-2"/>
          <c:y val="3.921308447555167E-2"/>
          <c:w val="0.92397660228368894"/>
          <c:h val="0.7584947020511324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0.04</c:v>
                </c:pt>
                <c:pt idx="1">
                  <c:v>0.04</c:v>
                </c:pt>
                <c:pt idx="2">
                  <c:v>0.08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16%*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0.05</c:v>
                </c:pt>
                <c:pt idx="2">
                  <c:v>0.16</c:v>
                </c:pt>
              </c:numCache>
            </c:numRef>
          </c:val>
        </c:ser>
        <c:ser>
          <c:idx val="3"/>
          <c:order val="2"/>
          <c:tx>
            <c:strRef>
              <c:f>Sheet1!$A$4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13%*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0.1</c:v>
                </c:pt>
                <c:pt idx="1">
                  <c:v>0.13</c:v>
                </c:pt>
                <c:pt idx="2">
                  <c:v>0.18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0.13</c:v>
                </c:pt>
                <c:pt idx="1">
                  <c:v>0.15</c:v>
                </c:pt>
                <c:pt idx="2">
                  <c:v>0.21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26%*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Sheet1!$B$6:$D$6</c:f>
              <c:numCache>
                <c:formatCode>0%</c:formatCode>
                <c:ptCount val="3"/>
                <c:pt idx="0">
                  <c:v>0.11</c:v>
                </c:pt>
                <c:pt idx="1">
                  <c:v>0.18</c:v>
                </c:pt>
                <c:pt idx="2">
                  <c:v>0.26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Sheet1!$B$7:$D$7</c:f>
              <c:numCache>
                <c:formatCode>0%</c:formatCode>
                <c:ptCount val="3"/>
                <c:pt idx="0">
                  <c:v>0.15</c:v>
                </c:pt>
                <c:pt idx="1">
                  <c:v>0.21</c:v>
                </c:pt>
                <c:pt idx="2">
                  <c:v>0.32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41%*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Sheet1!$B$8:$D$8</c:f>
              <c:numCache>
                <c:formatCode>0%</c:formatCode>
                <c:ptCount val="3"/>
                <c:pt idx="0">
                  <c:v>0.23</c:v>
                </c:pt>
                <c:pt idx="1">
                  <c:v>0.26</c:v>
                </c:pt>
                <c:pt idx="2">
                  <c:v>0.41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Sheet1!$B$9:$D$9</c:f>
              <c:numCache>
                <c:formatCode>0%</c:formatCode>
                <c:ptCount val="3"/>
                <c:pt idx="0">
                  <c:v>0.31</c:v>
                </c:pt>
                <c:pt idx="1">
                  <c:v>0.33</c:v>
                </c:pt>
                <c:pt idx="2">
                  <c:v>0.4</c:v>
                </c:pt>
              </c:numCache>
            </c:numRef>
          </c:val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Sheet1!$B$10:$D$10</c:f>
              <c:numCache>
                <c:formatCode>0%</c:formatCode>
                <c:ptCount val="3"/>
                <c:pt idx="0">
                  <c:v>0.22</c:v>
                </c:pt>
                <c:pt idx="1">
                  <c:v>0.39</c:v>
                </c:pt>
                <c:pt idx="2">
                  <c:v>0.43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2"/>
        <c:overlap val="-46"/>
        <c:axId val="80181504"/>
        <c:axId val="83582336"/>
      </c:barChart>
      <c:catAx>
        <c:axId val="80181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3582336"/>
        <c:crosses val="autoZero"/>
        <c:auto val="1"/>
        <c:lblAlgn val="ctr"/>
        <c:lblOffset val="100"/>
        <c:noMultiLvlLbl val="0"/>
      </c:catAx>
      <c:valAx>
        <c:axId val="8358233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801815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094095609843642"/>
          <c:y val="0.92513609409934872"/>
          <c:w val="0.5770005832604258"/>
          <c:h val="6.3282541071254972E-2"/>
        </c:manualLayout>
      </c:layout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1694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123816"/>
              </p:ext>
            </p:extLst>
          </p:nvPr>
        </p:nvGraphicFramePr>
        <p:xfrm>
          <a:off x="152400" y="1524000"/>
          <a:ext cx="8915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15000"/>
            <a:ext cx="8321040" cy="10515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(p&lt;.05</a:t>
            </a:r>
            <a:r>
              <a:rPr lang="en-US" sz="1100" dirty="0" smtClean="0">
                <a:latin typeface="Calibri" pitchFamily="34" charset="0"/>
              </a:rPr>
              <a:t>).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The </a:t>
            </a:r>
            <a:r>
              <a:rPr lang="en-US" sz="1100" dirty="0" smtClean="0">
                <a:latin typeface="Calibri" pitchFamily="34" charset="0"/>
              </a:rPr>
              <a:t>2013 </a:t>
            </a:r>
            <a:r>
              <a:rPr lang="en-US" sz="1100" dirty="0">
                <a:latin typeface="Calibri" pitchFamily="34" charset="0"/>
              </a:rPr>
              <a:t>estimate includes </a:t>
            </a:r>
            <a:r>
              <a:rPr lang="en-US" sz="1100" dirty="0" smtClean="0">
                <a:latin typeface="Calibri" pitchFamily="34" charset="0"/>
              </a:rPr>
              <a:t>1.0% </a:t>
            </a:r>
            <a:r>
              <a:rPr lang="en-US" sz="1100" dirty="0">
                <a:latin typeface="Calibri" pitchFamily="34" charset="0"/>
              </a:rPr>
              <a:t>of all firms offering health benefits that offer both an HDHP/HRA and an HSA-qualified HDHP.  The comparable percentages for previous years are: 2005 [0.3%], 2006 [0.4%], 2007 [0.2%], 2008 [0.3%], 2009 [&lt;0.1%], 2010 [0.3%], </a:t>
            </a:r>
            <a:r>
              <a:rPr lang="en-US" sz="1100" dirty="0" smtClean="0">
                <a:latin typeface="Calibri" pitchFamily="34" charset="0"/>
              </a:rPr>
              <a:t>2011[1.8%], and 2012[0.6%]. 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2005-2013.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2192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8.3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That Offer an HDHP/SO, by Firm Size, </a:t>
            </a:r>
            <a:r>
              <a:rPr lang="en-US" sz="2400" dirty="0" smtClean="0">
                <a:latin typeface="Calibri" pitchFamily="34" charset="0"/>
              </a:rPr>
              <a:t>2005-2013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89412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8.3 Among Firms Offering Health Benefits, Percentage That Offer an HDHP/SO, by Firm Size, 2005-2013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8.3 Among Firms Offering Health Benefits, Percentage That Offer an HDHP/SO, by Firm Size, 2005-2013</dc:title>
  <dc:creator>NirmitaP</dc:creator>
  <cp:lastModifiedBy>NirmitaP</cp:lastModifiedBy>
  <cp:revision>1</cp:revision>
  <dcterms:created xsi:type="dcterms:W3CDTF">2013-08-06T21:01:24Z</dcterms:created>
  <dcterms:modified xsi:type="dcterms:W3CDTF">2013-08-06T21:01:24Z</dcterms:modified>
</cp:coreProperties>
</file>