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85533740060815"/>
          <c:y val="3.1168543732902759E-2"/>
          <c:w val="0.69830870229260622"/>
          <c:h val="0.689610388741127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$0 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b="0">
                      <a:solidFill>
                        <a:schemeClr val="bg1"/>
                      </a:solidFill>
                      <a:latin typeface="Calibri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0.31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$1-$399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0.14000000000000001</c:v>
                </c:pt>
                <c:pt idx="1">
                  <c:v>0.2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$400-$699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0.22</c:v>
                </c:pt>
                <c:pt idx="1">
                  <c:v>0.22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$700-$999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0.11</c:v>
                </c:pt>
                <c:pt idx="1">
                  <c:v>0.16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$1,000-$1,199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0.04</c:v>
                </c:pt>
                <c:pt idx="1">
                  <c:v>0.2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$1,200 to $1,599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0.09</c:v>
                </c:pt>
                <c:pt idx="1">
                  <c:v>7.0000000000000007E-2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$1,600 or More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Sheet1!$H$2:$H$3</c:f>
              <c:numCache>
                <c:formatCode>0%</c:formatCode>
                <c:ptCount val="2"/>
                <c:pt idx="0">
                  <c:v>0.1</c:v>
                </c:pt>
                <c:pt idx="1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002432"/>
        <c:axId val="100909824"/>
      </c:barChart>
      <c:catAx>
        <c:axId val="10000243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00909824"/>
        <c:crosses val="autoZero"/>
        <c:auto val="1"/>
        <c:lblAlgn val="ctr"/>
        <c:lblOffset val="100"/>
        <c:noMultiLvlLbl val="0"/>
      </c:catAx>
      <c:valAx>
        <c:axId val="10090982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00002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1580326836556874E-2"/>
          <c:y val="0.87176721180754568"/>
          <c:w val="0.83301673400961662"/>
          <c:h val="5.1728180848056575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 w="19050"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30A27-956B-4C2D-A547-212C3400A0AF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7FB25-09EB-4741-831B-EB2F06E39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39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we want to have zero contributions to match HRAs</a:t>
            </a:r>
          </a:p>
          <a:p>
            <a:r>
              <a:rPr lang="en-US" dirty="0" smtClean="0"/>
              <a:t>If not do we want </a:t>
            </a:r>
            <a:r>
              <a:rPr lang="en-US" smtClean="0"/>
              <a:t>to remove HRAS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56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02946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334541"/>
              </p:ext>
            </p:extLst>
          </p:nvPr>
        </p:nvGraphicFramePr>
        <p:xfrm>
          <a:off x="92075" y="1295401"/>
          <a:ext cx="9051925" cy="483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63640"/>
            <a:ext cx="8321040" cy="594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</a:t>
            </a:r>
            <a:r>
              <a:rPr lang="en-US" sz="1100" dirty="0">
                <a:latin typeface="Calibri" pitchFamily="34" charset="0"/>
              </a:rPr>
              <a:t>For single coverage, </a:t>
            </a:r>
            <a:r>
              <a:rPr lang="en-US" sz="1100" dirty="0" smtClean="0">
                <a:latin typeface="Calibri" pitchFamily="34" charset="0"/>
              </a:rPr>
              <a:t>51% </a:t>
            </a:r>
            <a:r>
              <a:rPr lang="en-US" sz="1100" dirty="0">
                <a:latin typeface="Calibri" pitchFamily="34" charset="0"/>
              </a:rPr>
              <a:t>of employers offering HSA-qualified HDHPs (covering </a:t>
            </a:r>
            <a:r>
              <a:rPr lang="en-US" sz="1100" dirty="0" smtClean="0">
                <a:latin typeface="Calibri" pitchFamily="34" charset="0"/>
              </a:rPr>
              <a:t>31% </a:t>
            </a:r>
            <a:r>
              <a:rPr lang="en-US" sz="1100" dirty="0">
                <a:latin typeface="Calibri" pitchFamily="34" charset="0"/>
              </a:rPr>
              <a:t>of workers enrolled in these plans) do not make contributions towards the HSAs that their workers establish.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8.14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</a:t>
            </a:r>
            <a:r>
              <a:rPr lang="en-US" sz="2400" dirty="0" smtClean="0">
                <a:latin typeface="Calibri" pitchFamily="34" charset="0"/>
              </a:rPr>
              <a:t>Annual </a:t>
            </a:r>
            <a:r>
              <a:rPr lang="en-US" sz="2400" dirty="0">
                <a:latin typeface="Calibri" pitchFamily="34" charset="0"/>
              </a:rPr>
              <a:t>Employer Contributions to their HRA or HSA, </a:t>
            </a:r>
            <a:r>
              <a:rPr lang="en-US" sz="2400" dirty="0" smtClean="0">
                <a:latin typeface="Calibri" pitchFamily="34" charset="0"/>
              </a:rPr>
              <a:t>for </a:t>
            </a:r>
            <a:r>
              <a:rPr lang="en-US" sz="2400" dirty="0">
                <a:latin typeface="Calibri" pitchFamily="34" charset="0"/>
              </a:rPr>
              <a:t>Single Coverage, </a:t>
            </a:r>
            <a:r>
              <a:rPr lang="en-US" sz="2400" dirty="0" smtClean="0">
                <a:latin typeface="Calibri" pitchFamily="34" charset="0"/>
              </a:rPr>
              <a:t>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17793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8.14 Distribution of Covered Workers with the Following Annual Employer Contributions to their HRA or HSA, for Single Coverage,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8.14 Distribution of Covered Workers with the Following Annual Employer Contributions to their HRA or HSA, for Single Coverage, 2013</dc:title>
  <dc:creator>NirmitaP</dc:creator>
  <cp:lastModifiedBy>NirmitaP</cp:lastModifiedBy>
  <cp:revision>1</cp:revision>
  <dcterms:created xsi:type="dcterms:W3CDTF">2013-08-06T21:01:17Z</dcterms:created>
  <dcterms:modified xsi:type="dcterms:W3CDTF">2013-08-06T21:01:17Z</dcterms:modified>
</cp:coreProperties>
</file>