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11209536307962"/>
          <c:y val="0"/>
          <c:w val="0.75028860454943136"/>
          <c:h val="0.75847943902965631"/>
        </c:manualLayout>
      </c:layout>
      <c:barChart>
        <c:barDir val="bar"/>
        <c:grouping val="percentStacked"/>
        <c:varyColors val="0"/>
        <c:ser>
          <c:idx val="5"/>
          <c:order val="0"/>
          <c:tx>
            <c:strRef>
              <c:f>Sheet1!$B$1</c:f>
              <c:strCache>
                <c:ptCount val="1"/>
                <c:pt idx="0">
                  <c:v>$2,000-$2,499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Sheet1!$B$2:$B$4</c:f>
              <c:numCache>
                <c:formatCode>0%</c:formatCode>
                <c:ptCount val="3"/>
                <c:pt idx="0">
                  <c:v>0.1</c:v>
                </c:pt>
                <c:pt idx="1">
                  <c:v>0</c:v>
                </c:pt>
                <c:pt idx="2">
                  <c:v>0.04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$2,500-$2,999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0.08</c:v>
                </c:pt>
                <c:pt idx="1">
                  <c:v>0.21</c:v>
                </c:pt>
                <c:pt idx="2">
                  <c:v>0.16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$3,000-$3,999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0.35</c:v>
                </c:pt>
                <c:pt idx="1">
                  <c:v>0.32</c:v>
                </c:pt>
                <c:pt idx="2">
                  <c:v>0.33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$4,000-$4,999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0.15</c:v>
                </c:pt>
                <c:pt idx="1">
                  <c:v>0.17</c:v>
                </c:pt>
                <c:pt idx="2">
                  <c:v>0.17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$5,000 or More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0.31</c:v>
                </c:pt>
                <c:pt idx="1">
                  <c:v>0.3</c:v>
                </c:pt>
                <c:pt idx="2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182656"/>
        <c:axId val="98490624"/>
      </c:barChart>
      <c:catAx>
        <c:axId val="801826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98490624"/>
        <c:crosses val="autoZero"/>
        <c:auto val="1"/>
        <c:lblAlgn val="ctr"/>
        <c:lblOffset val="100"/>
        <c:noMultiLvlLbl val="0"/>
      </c:catAx>
      <c:valAx>
        <c:axId val="9849062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80182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8237128171478564"/>
          <c:y val="0.88875453025591056"/>
          <c:w val="0.7326418416447944"/>
          <c:h val="9.231324239735663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9176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395993"/>
              </p:ext>
            </p:extLst>
          </p:nvPr>
        </p:nvGraphicFramePr>
        <p:xfrm>
          <a:off x="0" y="1752600"/>
          <a:ext cx="9144000" cy="4024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82641"/>
            <a:ext cx="8321040" cy="9753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The survey distinguished between family deductibles that are an aggregate amount in which all family members’ out-of-pocket expenses count toward the deductible, and plans that have a separate amount for each family member, typically with a limit on the number of family members required to reach that amount.  The minimum annual family deductible for workers enrolled in HSA-qualified HDHP is $</a:t>
            </a:r>
            <a:r>
              <a:rPr lang="en-US" sz="1100" dirty="0" smtClean="0">
                <a:latin typeface="Calibri" pitchFamily="34" charset="0"/>
              </a:rPr>
              <a:t>2,500 </a:t>
            </a:r>
            <a:r>
              <a:rPr lang="en-US" sz="1100" dirty="0">
                <a:latin typeface="Calibri" pitchFamily="34" charset="0"/>
              </a:rPr>
              <a:t>in </a:t>
            </a:r>
            <a:r>
              <a:rPr lang="en-US" sz="1100" dirty="0" smtClean="0">
                <a:latin typeface="Calibri" pitchFamily="34" charset="0"/>
              </a:rPr>
              <a:t>2013 </a:t>
            </a:r>
            <a:r>
              <a:rPr lang="en-US" sz="1100" dirty="0">
                <a:latin typeface="Calibri" pitchFamily="34" charset="0"/>
              </a:rPr>
              <a:t>according to federal regulation.  Therefore,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2,500</a:t>
            </a:r>
            <a:r>
              <a:rPr lang="en-US" sz="1100" dirty="0">
                <a:latin typeface="Calibri" pitchFamily="34" charset="0"/>
              </a:rPr>
              <a:t>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1535818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8.11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Aggregate Family Deductible Amounts, HDHP/HRAs and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HSA-Qualified HDHPs,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21356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8.11 Distribution of Covered Workers with the Following  Aggregate Family Deductible Amounts, HDHP/HRAs and  HSA-Qualified HDHPs,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8.11 Distribution of Covered Workers with the Following  Aggregate Family Deductible Amounts, HDHP/HRAs and  HSA-Qualified HDHPs, 2013</dc:title>
  <dc:creator>NirmitaP</dc:creator>
  <cp:lastModifiedBy>NirmitaP</cp:lastModifiedBy>
  <cp:revision>1</cp:revision>
  <dcterms:created xsi:type="dcterms:W3CDTF">2013-08-06T21:01:19Z</dcterms:created>
  <dcterms:modified xsi:type="dcterms:W3CDTF">2013-08-06T21:01:19Z</dcterms:modified>
</cp:coreProperties>
</file>