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2005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Either HDHP/HRA or HSA- Qualified HDHP‡
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0.02</c:v>
                </c:pt>
                <c:pt idx="1">
                  <c:v>0.02</c:v>
                </c:pt>
                <c:pt idx="2">
                  <c:v>0.04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rPr>
                      <a:t>6%*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Either HDHP/HRA or HSA- Qualified HDHP‡
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0.01</c:v>
                </c:pt>
                <c:pt idx="1">
                  <c:v>0.06</c:v>
                </c:pt>
                <c:pt idx="2">
                  <c:v>7.0000000000000007E-2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Either HDHP/HRA or HSA- Qualified HDHP‡
</c:v>
                </c:pt>
              </c:strCache>
            </c:strRef>
          </c:cat>
          <c:val>
            <c:numRef>
              <c:f>Sheet1!$B$4:$D$4</c:f>
              <c:numCache>
                <c:formatCode>0%</c:formatCode>
                <c:ptCount val="3"/>
                <c:pt idx="0">
                  <c:v>0.03</c:v>
                </c:pt>
                <c:pt idx="1">
                  <c:v>7.0000000000000007E-2</c:v>
                </c:pt>
                <c:pt idx="2">
                  <c:v>0.1</c:v>
                </c:pt>
              </c:numCache>
            </c:numRef>
          </c:val>
        </c:ser>
        <c:ser>
          <c:idx val="4"/>
          <c:order val="3"/>
          <c:tx>
            <c:strRef>
              <c:f>Sheet1!$A$5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Either HDHP/HRA or HSA- Qualified HDHP‡
</c:v>
                </c:pt>
              </c:strCache>
            </c:strRef>
          </c:cat>
          <c:val>
            <c:numRef>
              <c:f>Sheet1!$B$5:$D$5</c:f>
              <c:numCache>
                <c:formatCode>0%</c:formatCode>
                <c:ptCount val="3"/>
                <c:pt idx="0">
                  <c:v>0.03</c:v>
                </c:pt>
                <c:pt idx="1">
                  <c:v>0.1</c:v>
                </c:pt>
                <c:pt idx="2">
                  <c:v>0.13</c:v>
                </c:pt>
              </c:numCache>
            </c:numRef>
          </c:val>
        </c:ser>
        <c:ser>
          <c:idx val="5"/>
          <c:order val="4"/>
          <c:tx>
            <c:strRef>
              <c:f>Sheet1!$A$6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Either HDHP/HRA or HSA- Qualified HDHP‡
</c:v>
                </c:pt>
              </c:strCache>
            </c:strRef>
          </c:cat>
          <c:val>
            <c:numRef>
              <c:f>Sheet1!$B$6:$D$6</c:f>
              <c:numCache>
                <c:formatCode>0%</c:formatCode>
                <c:ptCount val="3"/>
                <c:pt idx="0">
                  <c:v>0.02</c:v>
                </c:pt>
                <c:pt idx="1">
                  <c:v>0.1</c:v>
                </c:pt>
                <c:pt idx="2">
                  <c:v>0.11</c:v>
                </c:pt>
              </c:numCache>
            </c:numRef>
          </c:val>
        </c:ser>
        <c:ser>
          <c:idx val="6"/>
          <c:order val="5"/>
          <c:tx>
            <c:strRef>
              <c:f>Sheet1!$A$7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Either HDHP/HRA or HSA- Qualified HDHP‡
</c:v>
                </c:pt>
              </c:strCache>
            </c:strRef>
          </c:cat>
          <c:val>
            <c:numRef>
              <c:f>Sheet1!$B$7:$D$7</c:f>
              <c:numCache>
                <c:formatCode>0%</c:formatCode>
                <c:ptCount val="3"/>
                <c:pt idx="0">
                  <c:v>0.04</c:v>
                </c:pt>
                <c:pt idx="1">
                  <c:v>0.12</c:v>
                </c:pt>
                <c:pt idx="2">
                  <c:v>0.15</c:v>
                </c:pt>
              </c:numCache>
            </c:numRef>
          </c:val>
        </c:ser>
        <c:ser>
          <c:idx val="7"/>
          <c:order val="6"/>
          <c:tx>
            <c:strRef>
              <c:f>Sheet1!$A$8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Either HDHP/HRA or HSA- Qualified HDHP‡
</c:v>
                </c:pt>
              </c:strCache>
            </c:strRef>
          </c:cat>
          <c:val>
            <c:numRef>
              <c:f>Sheet1!$B$8:$D$8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0.18</c:v>
                </c:pt>
                <c:pt idx="2">
                  <c:v>0.23</c:v>
                </c:pt>
              </c:numCache>
            </c:numRef>
          </c:val>
        </c:ser>
        <c:ser>
          <c:idx val="8"/>
          <c:order val="7"/>
          <c:tx>
            <c:strRef>
              <c:f>Sheet1!$A$9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tx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Either HDHP/HRA or HSA- Qualified HDHP‡
</c:v>
                </c:pt>
              </c:strCache>
            </c:strRef>
          </c:cat>
          <c:val>
            <c:numRef>
              <c:f>Sheet1!$B$9:$D$9</c:f>
              <c:numCache>
                <c:formatCode>0%</c:formatCode>
                <c:ptCount val="3"/>
                <c:pt idx="0">
                  <c:v>0.05</c:v>
                </c:pt>
                <c:pt idx="1">
                  <c:v>0.26</c:v>
                </c:pt>
                <c:pt idx="2">
                  <c:v>0.31</c:v>
                </c:pt>
              </c:numCache>
            </c:numRef>
          </c:val>
        </c:ser>
        <c:ser>
          <c:idx val="1"/>
          <c:order val="8"/>
          <c:tx>
            <c:strRef>
              <c:f>Sheet1!$A$10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Either HDHP/HRA or HSA- Qualified HDHP‡
</c:v>
                </c:pt>
              </c:strCache>
            </c:strRef>
          </c:cat>
          <c:val>
            <c:numRef>
              <c:f>Sheet1!$B$10:$D$10</c:f>
              <c:numCache>
                <c:formatCode>0%</c:formatCode>
                <c:ptCount val="3"/>
                <c:pt idx="0">
                  <c:v>0.06</c:v>
                </c:pt>
                <c:pt idx="1">
                  <c:v>0.17</c:v>
                </c:pt>
                <c:pt idx="2">
                  <c:v>0.23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overlap val="-30"/>
        <c:axId val="99991936"/>
        <c:axId val="100002048"/>
      </c:barChart>
      <c:catAx>
        <c:axId val="99991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100002048"/>
        <c:crosses val="autoZero"/>
        <c:auto val="1"/>
        <c:lblAlgn val="ctr"/>
        <c:lblOffset val="100"/>
        <c:noMultiLvlLbl val="0"/>
      </c:catAx>
      <c:valAx>
        <c:axId val="100002048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9999193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1566162273301009"/>
          <c:y val="0.9294862311669112"/>
          <c:w val="0.58197479205977831"/>
          <c:h val="6.75291756795902E-2"/>
        </c:manualLayout>
      </c:layout>
      <c:overlay val="0"/>
      <c:txPr>
        <a:bodyPr/>
        <a:lstStyle/>
        <a:p>
          <a:pPr>
            <a:defRPr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E6BDD8-FB91-486E-87E6-23DBC4653A8F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FC458-E622-411C-8306-2C739ECA5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149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57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290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1316280"/>
              </p:ext>
            </p:extLst>
          </p:nvPr>
        </p:nvGraphicFramePr>
        <p:xfrm>
          <a:off x="152400" y="1600200"/>
          <a:ext cx="8839199" cy="3856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5791200"/>
            <a:ext cx="8321040" cy="9753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* Estimate is statistically different from estimate for the previous year shown (p&lt;.05</a:t>
            </a:r>
            <a:r>
              <a:rPr lang="en-US" sz="1100" dirty="0" smtClean="0">
                <a:latin typeface="Calibri" pitchFamily="34" charset="0"/>
              </a:rPr>
              <a:t>).</a:t>
            </a:r>
            <a:endParaRPr lang="en-US" sz="1100" dirty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‡ The </a:t>
            </a:r>
            <a:r>
              <a:rPr lang="en-US" sz="1100" dirty="0" smtClean="0">
                <a:latin typeface="Calibri" pitchFamily="34" charset="0"/>
              </a:rPr>
              <a:t>2013 </a:t>
            </a:r>
            <a:r>
              <a:rPr lang="en-US" sz="1100" dirty="0">
                <a:latin typeface="Calibri" pitchFamily="34" charset="0"/>
              </a:rPr>
              <a:t>estimate includes </a:t>
            </a:r>
            <a:r>
              <a:rPr lang="en-US" sz="1100" dirty="0" smtClean="0">
                <a:latin typeface="Calibri" pitchFamily="34" charset="0"/>
              </a:rPr>
              <a:t>1.0% </a:t>
            </a:r>
            <a:r>
              <a:rPr lang="en-US" sz="1100" dirty="0">
                <a:latin typeface="Calibri" pitchFamily="34" charset="0"/>
              </a:rPr>
              <a:t>of all firms offering health benefits that offer both an HDHP/HRA and an HSA-qualified HDHP.  The comparable percentages for previous years are: 2005 [0.3%], 2006 [0.4%], 2007 [0.2%], 2008 [0.3%], 2009 [&lt;0.1%], 2010 [0.3%], </a:t>
            </a:r>
            <a:r>
              <a:rPr lang="en-US" sz="1100" dirty="0" smtClean="0">
                <a:latin typeface="Calibri" pitchFamily="34" charset="0"/>
              </a:rPr>
              <a:t>2011[1.8%], and 2012[0.6%].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Kaiser/HRET Survey of Employer-Sponsored Health Benefits, 2005-2013.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8.1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Firms Offering Health Benefits, Percentage That Offer an HDHP/HRA and/or an HSA-Qualified HDHP, </a:t>
            </a:r>
            <a:r>
              <a:rPr lang="en-US" sz="2400" dirty="0" smtClean="0">
                <a:latin typeface="Calibri" pitchFamily="34" charset="0"/>
              </a:rPr>
              <a:t>2005-2013</a:t>
            </a:r>
            <a:endParaRPr lang="en-US" sz="2400" dirty="0">
              <a:latin typeface="Calibri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096000" y="1676400"/>
            <a:ext cx="0" cy="3048000"/>
          </a:xfrm>
          <a:prstGeom prst="line">
            <a:avLst/>
          </a:prstGeom>
          <a:ln w="12700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932082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93</Words>
  <Application>Microsoft Office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8.1 Among Firms Offering Health Benefits, Percentage That Offer an HDHP/HRA and/or an HSA-Qualified HDHP, 2005-2013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 Among Firms Offering Health Benefits, Percentage That Offer an HDHP/HRA and/or an HSA-Qualified HDHP, 2005-2013</dc:title>
  <dc:creator>NirmitaP</dc:creator>
  <cp:lastModifiedBy>NirmitaP</cp:lastModifiedBy>
  <cp:revision>1</cp:revision>
  <dcterms:created xsi:type="dcterms:W3CDTF">2013-08-06T21:01:26Z</dcterms:created>
  <dcterms:modified xsi:type="dcterms:W3CDTF">2013-08-06T21:01:26Z</dcterms:modified>
</cp:coreProperties>
</file>