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4610293278559"/>
          <c:y val="5.6023635919287863E-2"/>
          <c:w val="0.6934276801508954"/>
          <c:h val="0.8701317585301837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to $2,499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1.4492639507018144E-2"/>
                  <c:y val="-7.2580645161290328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0.12</c:v>
                </c:pt>
                <c:pt idx="1">
                  <c:v>0.01</c:v>
                </c:pt>
                <c:pt idx="2">
                  <c:v>0.13</c:v>
                </c:pt>
                <c:pt idx="3">
                  <c:v>0.14000000000000001</c:v>
                </c:pt>
                <c:pt idx="4">
                  <c:v>0.18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$2,500 to $3,999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0.17</c:v>
                </c:pt>
                <c:pt idx="1">
                  <c:v>0.06</c:v>
                </c:pt>
                <c:pt idx="2">
                  <c:v>0.24</c:v>
                </c:pt>
                <c:pt idx="3">
                  <c:v>0.19</c:v>
                </c:pt>
                <c:pt idx="4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$4,000 to $5,499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0.21</c:v>
                </c:pt>
                <c:pt idx="1">
                  <c:v>0.18</c:v>
                </c:pt>
                <c:pt idx="2">
                  <c:v>0.33</c:v>
                </c:pt>
                <c:pt idx="3">
                  <c:v>0.21</c:v>
                </c:pt>
                <c:pt idx="4">
                  <c:v>0.22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$5,500 to $6,999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0.16</c:v>
                </c:pt>
                <c:pt idx="1">
                  <c:v>0.2</c:v>
                </c:pt>
                <c:pt idx="2">
                  <c:v>0.11</c:v>
                </c:pt>
                <c:pt idx="3">
                  <c:v>0.17</c:v>
                </c:pt>
                <c:pt idx="4">
                  <c:v>0.16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$7,000 to $8,499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0.19</c:v>
                </c:pt>
                <c:pt idx="2">
                  <c:v>0.06</c:v>
                </c:pt>
                <c:pt idx="3">
                  <c:v>0.14000000000000001</c:v>
                </c:pt>
                <c:pt idx="4">
                  <c:v>0.09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$8,500 to $9,999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5.6697377746279237E-3"/>
                  <c:y val="-7.3333333333333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0.04</c:v>
                </c:pt>
                <c:pt idx="1">
                  <c:v>0.04</c:v>
                </c:pt>
                <c:pt idx="2">
                  <c:v>0.01</c:v>
                </c:pt>
                <c:pt idx="3">
                  <c:v>0.05</c:v>
                </c:pt>
                <c:pt idx="4">
                  <c:v>0.04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$10,000 or more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4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All Plans</c:v>
                </c:pt>
                <c:pt idx="1">
                  <c:v>HDHP/SO*</c:v>
                </c:pt>
                <c:pt idx="2">
                  <c:v>POS</c:v>
                </c:pt>
                <c:pt idx="3">
                  <c:v>PPO</c:v>
                </c:pt>
                <c:pt idx="4">
                  <c:v>HMO</c:v>
                </c:pt>
              </c:strCache>
            </c:strRef>
          </c:cat>
          <c:val>
            <c:numRef>
              <c:f>Sheet1!$B$8:$F$8</c:f>
              <c:numCache>
                <c:formatCode>0%</c:formatCode>
                <c:ptCount val="5"/>
                <c:pt idx="0">
                  <c:v>0.15</c:v>
                </c:pt>
                <c:pt idx="1">
                  <c:v>0.32</c:v>
                </c:pt>
                <c:pt idx="2">
                  <c:v>0.11</c:v>
                </c:pt>
                <c:pt idx="3">
                  <c:v>0.1</c:v>
                </c:pt>
                <c:pt idx="4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43997184"/>
        <c:axId val="144007168"/>
      </c:barChart>
      <c:catAx>
        <c:axId val="14399718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44007168"/>
        <c:crosses val="autoZero"/>
        <c:auto val="1"/>
        <c:lblAlgn val="ctr"/>
        <c:lblOffset val="100"/>
        <c:tickLblSkip val="1"/>
        <c:noMultiLvlLbl val="0"/>
      </c:catAx>
      <c:valAx>
        <c:axId val="144007168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3997184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80587465191939611"/>
          <c:y val="0.17269265091863517"/>
          <c:w val="0.18011774750693371"/>
          <c:h val="0.68064068241469822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02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746841"/>
              </p:ext>
            </p:extLst>
          </p:nvPr>
        </p:nvGraphicFramePr>
        <p:xfrm>
          <a:off x="155575" y="1600200"/>
          <a:ext cx="895985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5486400"/>
            <a:ext cx="8534400" cy="137160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* Distribution is statistically different from All Plans distribution (p&lt;.05).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NOTE: Distributions are among covered workers facing a specified limit for out-of-pocket maximum amounts. HSA-qualified HDHPs are required by law to have an out-of-pocket maximum of no more than $6,250 for single coverage and $12,500 for family coverage in 2013.  The survey distinguished between plans that have a family aggregate out-of-pocket maximum that applies to spending by any covered person in the family or a separate per person out-of-pocket maximum that applies to spending by each family member or a limited number of family members. 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+mj-lt"/>
              </a:rPr>
              <a:t>SOURCE:  Kaiser/HRET Survey of Employer-Sponsored Health Benefits, 2013.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sz="2400" dirty="0" smtClean="0">
                <a:latin typeface="+mj-lt"/>
              </a:rPr>
              <a:t>Exhibit 7.35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Among Covered Workers with an Aggregate Out-of-Pocket Maximum for Family Coverage, Distribution of Out-of-Pocket Maximums,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by Plan Type, 2013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8560687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7.35 Among Covered Workers with an Aggregate Out-of-Pocket Maximum for Family Coverage, Distribution of Out-of-Pocket Maximums,  by Plan Type, 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7.35 Among Covered Workers with an Aggregate Out-of-Pocket Maximum for Family Coverage, Distribution of Out-of-Pocket Maximums,  by Plan Type, 2013</dc:title>
  <dc:creator>NirmitaP</dc:creator>
  <cp:lastModifiedBy>NirmitaP</cp:lastModifiedBy>
  <cp:revision>1</cp:revision>
  <dcterms:created xsi:type="dcterms:W3CDTF">2013-08-12T20:42:06Z</dcterms:created>
  <dcterms:modified xsi:type="dcterms:W3CDTF">2013-08-12T20:42:07Z</dcterms:modified>
</cp:coreProperties>
</file>