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04604687571951"/>
          <c:y val="0"/>
          <c:w val="0.85158998060025104"/>
          <c:h val="0.8079546609093217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$0 to Less than $10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</c:dLbl>
            <c:dLbl>
              <c:idx val="1"/>
              <c:layout>
                <c:manualLayout>
                  <c:x val="8.695652173913043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695652173913043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6956521739130436E-3"/>
                  <c:y val="-2.68817204301075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2013  </c:v>
                </c:pt>
                <c:pt idx="1">
                  <c:v>2012  </c:v>
                </c:pt>
                <c:pt idx="2">
                  <c:v>2011  </c:v>
                </c:pt>
                <c:pt idx="3">
                  <c:v>2010*</c:v>
                </c:pt>
                <c:pt idx="4">
                  <c:v>2009  </c:v>
                </c:pt>
                <c:pt idx="5">
                  <c:v>2008  </c:v>
                </c:pt>
                <c:pt idx="6">
                  <c:v>2007  </c:v>
                </c:pt>
                <c:pt idx="7">
                  <c:v>2006  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</c:v>
                </c:pt>
                <c:pt idx="1">
                  <c:v>0.01</c:v>
                </c:pt>
                <c:pt idx="2">
                  <c:v>0.01</c:v>
                </c:pt>
                <c:pt idx="3">
                  <c:v>0.01</c:v>
                </c:pt>
                <c:pt idx="4">
                  <c:v>0.02</c:v>
                </c:pt>
                <c:pt idx="5">
                  <c:v>0.03</c:v>
                </c:pt>
                <c:pt idx="6">
                  <c:v>0.03</c:v>
                </c:pt>
                <c:pt idx="7">
                  <c:v>0.02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$10 to Less than $20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2013  </c:v>
                </c:pt>
                <c:pt idx="1">
                  <c:v>2012  </c:v>
                </c:pt>
                <c:pt idx="2">
                  <c:v>2011  </c:v>
                </c:pt>
                <c:pt idx="3">
                  <c:v>2010*</c:v>
                </c:pt>
                <c:pt idx="4">
                  <c:v>2009  </c:v>
                </c:pt>
                <c:pt idx="5">
                  <c:v>2008  </c:v>
                </c:pt>
                <c:pt idx="6">
                  <c:v>2007  </c:v>
                </c:pt>
                <c:pt idx="7">
                  <c:v>2006  </c:v>
                </c:pt>
              </c:strCache>
            </c:strRef>
          </c:cat>
          <c:val>
            <c:numRef>
              <c:f>Sheet1!$C$2:$C$9</c:f>
              <c:numCache>
                <c:formatCode>0%</c:formatCode>
                <c:ptCount val="8"/>
                <c:pt idx="0">
                  <c:v>0.22</c:v>
                </c:pt>
                <c:pt idx="1">
                  <c:v>0.22</c:v>
                </c:pt>
                <c:pt idx="2">
                  <c:v>0.23</c:v>
                </c:pt>
                <c:pt idx="3">
                  <c:v>0.28999999999999998</c:v>
                </c:pt>
                <c:pt idx="4">
                  <c:v>0.36</c:v>
                </c:pt>
                <c:pt idx="5">
                  <c:v>0.4</c:v>
                </c:pt>
                <c:pt idx="6">
                  <c:v>0.43</c:v>
                </c:pt>
                <c:pt idx="7">
                  <c:v>0.49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$20 to Less than $30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2013  </c:v>
                </c:pt>
                <c:pt idx="1">
                  <c:v>2012  </c:v>
                </c:pt>
                <c:pt idx="2">
                  <c:v>2011  </c:v>
                </c:pt>
                <c:pt idx="3">
                  <c:v>2010*</c:v>
                </c:pt>
                <c:pt idx="4">
                  <c:v>2009  </c:v>
                </c:pt>
                <c:pt idx="5">
                  <c:v>2008  </c:v>
                </c:pt>
                <c:pt idx="6">
                  <c:v>2007  </c:v>
                </c:pt>
                <c:pt idx="7">
                  <c:v>2006  </c:v>
                </c:pt>
              </c:strCache>
            </c:strRef>
          </c:cat>
          <c:val>
            <c:numRef>
              <c:f>Sheet1!$D$2:$D$9</c:f>
              <c:numCache>
                <c:formatCode>0%</c:formatCode>
                <c:ptCount val="8"/>
                <c:pt idx="0">
                  <c:v>0.55000000000000004</c:v>
                </c:pt>
                <c:pt idx="1">
                  <c:v>0.55000000000000004</c:v>
                </c:pt>
                <c:pt idx="2">
                  <c:v>0.56999999999999995</c:v>
                </c:pt>
                <c:pt idx="3">
                  <c:v>0.52</c:v>
                </c:pt>
                <c:pt idx="4">
                  <c:v>0.51</c:v>
                </c:pt>
                <c:pt idx="5">
                  <c:v>0.48</c:v>
                </c:pt>
                <c:pt idx="6">
                  <c:v>0.47</c:v>
                </c:pt>
                <c:pt idx="7">
                  <c:v>0.42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$30 to Less than $40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5"/>
              <c:spPr/>
              <c:txPr>
                <a:bodyPr/>
                <a:lstStyle/>
                <a:p>
                  <a:pPr algn="ctr" rtl="0">
                    <a:defRPr lang="en-US" sz="12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2013  </c:v>
                </c:pt>
                <c:pt idx="1">
                  <c:v>2012  </c:v>
                </c:pt>
                <c:pt idx="2">
                  <c:v>2011  </c:v>
                </c:pt>
                <c:pt idx="3">
                  <c:v>2010*</c:v>
                </c:pt>
                <c:pt idx="4">
                  <c:v>2009  </c:v>
                </c:pt>
                <c:pt idx="5">
                  <c:v>2008  </c:v>
                </c:pt>
                <c:pt idx="6">
                  <c:v>2007  </c:v>
                </c:pt>
                <c:pt idx="7">
                  <c:v>2006  </c:v>
                </c:pt>
              </c:strCache>
            </c:strRef>
          </c:cat>
          <c:val>
            <c:numRef>
              <c:f>Sheet1!$E$2:$E$9</c:f>
              <c:numCache>
                <c:formatCode>0%</c:formatCode>
                <c:ptCount val="8"/>
                <c:pt idx="0">
                  <c:v>0.21</c:v>
                </c:pt>
                <c:pt idx="1">
                  <c:v>0.2</c:v>
                </c:pt>
                <c:pt idx="2">
                  <c:v>0.17</c:v>
                </c:pt>
                <c:pt idx="3">
                  <c:v>0.16</c:v>
                </c:pt>
                <c:pt idx="4">
                  <c:v>0.1</c:v>
                </c:pt>
                <c:pt idx="5">
                  <c:v>0.08</c:v>
                </c:pt>
                <c:pt idx="6">
                  <c:v>0.06</c:v>
                </c:pt>
                <c:pt idx="7">
                  <c:v>7.0000000000000007E-2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$40 or More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2.318840579710145E-2"/>
                  <c:y val="2.564102564102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318840579710145E-2"/>
                  <c:y val="-2.5641025641025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318840579710145E-2"/>
                  <c:y val="5.128205128205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60869565217391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8840579710144929E-2"/>
                  <c:y val="-7.69230769230773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88405797101449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8840579710144929E-2"/>
                  <c:y val="-5.128205128205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8840579710144929E-2"/>
                  <c:y val="2.5641025641025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2013  </c:v>
                </c:pt>
                <c:pt idx="1">
                  <c:v>2012  </c:v>
                </c:pt>
                <c:pt idx="2">
                  <c:v>2011  </c:v>
                </c:pt>
                <c:pt idx="3">
                  <c:v>2010*</c:v>
                </c:pt>
                <c:pt idx="4">
                  <c:v>2009  </c:v>
                </c:pt>
                <c:pt idx="5">
                  <c:v>2008  </c:v>
                </c:pt>
                <c:pt idx="6">
                  <c:v>2007  </c:v>
                </c:pt>
                <c:pt idx="7">
                  <c:v>2006  </c:v>
                </c:pt>
              </c:strCache>
            </c:strRef>
          </c:cat>
          <c:val>
            <c:numRef>
              <c:f>Sheet1!$F$2:$F$9</c:f>
              <c:numCache>
                <c:formatCode>0%</c:formatCode>
                <c:ptCount val="8"/>
                <c:pt idx="0">
                  <c:v>0.02</c:v>
                </c:pt>
                <c:pt idx="1">
                  <c:v>0.02</c:v>
                </c:pt>
                <c:pt idx="2">
                  <c:v>0.02</c:v>
                </c:pt>
                <c:pt idx="3">
                  <c:v>0.03</c:v>
                </c:pt>
                <c:pt idx="4">
                  <c:v>0.01</c:v>
                </c:pt>
                <c:pt idx="5">
                  <c:v>0.01</c:v>
                </c:pt>
                <c:pt idx="6">
                  <c:v>0.01</c:v>
                </c:pt>
                <c:pt idx="7">
                  <c:v>0.01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38192768"/>
        <c:axId val="138194304"/>
      </c:barChart>
      <c:catAx>
        <c:axId val="13819276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8194304"/>
        <c:crosses val="autoZero"/>
        <c:auto val="1"/>
        <c:lblAlgn val="ctr"/>
        <c:lblOffset val="100"/>
        <c:noMultiLvlLbl val="0"/>
      </c:catAx>
      <c:valAx>
        <c:axId val="138194304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38192768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6.880874129864202E-2"/>
          <c:y val="0.91832063330793323"/>
          <c:w val="0.9"/>
          <c:h val="5.5117051900770465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3664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0535033"/>
              </p:ext>
            </p:extLst>
          </p:nvPr>
        </p:nvGraphicFramePr>
        <p:xfrm>
          <a:off x="76200" y="1295400"/>
          <a:ext cx="8763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>
                <a:latin typeface="+mj-lt"/>
              </a:rPr>
              <a:t>* Distribution is statistically different from distribution for the previous year shown (p&lt;.05).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2006-2013.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</p:spPr>
        <p:txBody>
          <a:bodyPr/>
          <a:lstStyle/>
          <a:p>
            <a:r>
              <a:rPr lang="en-US" sz="2400" dirty="0">
                <a:latin typeface="+mj-lt"/>
                <a:ea typeface="Tahoma" pitchFamily="34" charset="0"/>
                <a:cs typeface="Tahoma" pitchFamily="34" charset="0"/>
              </a:rPr>
              <a:t>Exhibit </a:t>
            </a:r>
            <a:r>
              <a:rPr lang="en-US" sz="2400" dirty="0" smtClean="0">
                <a:latin typeface="+mj-lt"/>
                <a:ea typeface="Tahoma" pitchFamily="34" charset="0"/>
                <a:cs typeface="Tahoma" pitchFamily="34" charset="0"/>
              </a:rPr>
              <a:t>7.29</a:t>
            </a:r>
            <a:r>
              <a:rPr lang="en-US" sz="2400" dirty="0">
                <a:latin typeface="+mj-lt"/>
                <a:ea typeface="Tahoma" pitchFamily="34" charset="0"/>
                <a:cs typeface="Tahoma" pitchFamily="34" charset="0"/>
              </a:rPr>
              <a:t/>
            </a:r>
            <a:br>
              <a:rPr lang="en-US" sz="2400" dirty="0">
                <a:latin typeface="+mj-lt"/>
                <a:ea typeface="Tahoma" pitchFamily="34" charset="0"/>
                <a:cs typeface="Tahoma" pitchFamily="34" charset="0"/>
              </a:rPr>
            </a:br>
            <a:r>
              <a:rPr lang="en-US" sz="2400" dirty="0" smtClean="0">
                <a:latin typeface="+mj-lt"/>
                <a:ea typeface="Tahoma" pitchFamily="34" charset="0"/>
                <a:cs typeface="Tahoma" pitchFamily="34" charset="0"/>
              </a:rPr>
              <a:t>Among </a:t>
            </a:r>
            <a:r>
              <a:rPr lang="en-US" sz="2400" dirty="0">
                <a:latin typeface="+mj-lt"/>
                <a:ea typeface="Tahoma" pitchFamily="34" charset="0"/>
                <a:cs typeface="Tahoma" pitchFamily="34" charset="0"/>
              </a:rPr>
              <a:t>Covered Workers with Copayments for a Physician Office Visit with a Primary Care Physician, Distribution of Copayments, </a:t>
            </a:r>
            <a:r>
              <a:rPr lang="en-US" sz="2400" dirty="0" smtClean="0">
                <a:latin typeface="+mj-lt"/>
                <a:ea typeface="Tahoma" pitchFamily="34" charset="0"/>
                <a:cs typeface="Tahoma" pitchFamily="34" charset="0"/>
              </a:rPr>
              <a:t>2006-2013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7154480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7.29 Among Covered Workers with Copayments for a Physician Office Visit with a Primary Care Physician, Distribution of Copayments, 2006-2013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7.29 Among Covered Workers with Copayments for a Physician Office Visit with a Primary Care Physician, Distribution of Copayments, 2006-2013</dc:title>
  <dc:creator>NirmitaP</dc:creator>
  <cp:lastModifiedBy>NirmitaP</cp:lastModifiedBy>
  <cp:revision>1</cp:revision>
  <dcterms:created xsi:type="dcterms:W3CDTF">2013-08-12T20:42:10Z</dcterms:created>
  <dcterms:modified xsi:type="dcterms:W3CDTF">2013-08-12T20:42:11Z</dcterms:modified>
</cp:coreProperties>
</file>