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504604687571951"/>
          <c:y val="5.6023635919287863E-2"/>
          <c:w val="0.84319166834914872"/>
          <c:h val="0.73537401574803152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$5 to less than $15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2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All Plans</c:v>
                </c:pt>
                <c:pt idx="1">
                  <c:v>HDHP/SO</c:v>
                </c:pt>
                <c:pt idx="2">
                  <c:v>POS</c:v>
                </c:pt>
                <c:pt idx="3">
                  <c:v>PPO</c:v>
                </c:pt>
                <c:pt idx="4">
                  <c:v>HMO</c:v>
                </c:pt>
              </c:strCache>
            </c:strRef>
          </c:cat>
          <c:val>
            <c:numRef>
              <c:f>Sheet1!$B$2:$F$2</c:f>
              <c:numCache>
                <c:formatCode>0%</c:formatCode>
                <c:ptCount val="5"/>
                <c:pt idx="0">
                  <c:v>0.06</c:v>
                </c:pt>
                <c:pt idx="1">
                  <c:v>0.02</c:v>
                </c:pt>
                <c:pt idx="2">
                  <c:v>0.06</c:v>
                </c:pt>
                <c:pt idx="3">
                  <c:v>0.06</c:v>
                </c:pt>
                <c:pt idx="4">
                  <c:v>0.1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$15 to less than $25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2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All Plans</c:v>
                </c:pt>
                <c:pt idx="1">
                  <c:v>HDHP/SO</c:v>
                </c:pt>
                <c:pt idx="2">
                  <c:v>POS</c:v>
                </c:pt>
                <c:pt idx="3">
                  <c:v>PPO</c:v>
                </c:pt>
                <c:pt idx="4">
                  <c:v>HMO</c:v>
                </c:pt>
              </c:strCache>
            </c:strRef>
          </c:cat>
          <c:val>
            <c:numRef>
              <c:f>Sheet1!$B$3:$F$3</c:f>
              <c:numCache>
                <c:formatCode>0%</c:formatCode>
                <c:ptCount val="5"/>
                <c:pt idx="0">
                  <c:v>0.27</c:v>
                </c:pt>
                <c:pt idx="1">
                  <c:v>0.25</c:v>
                </c:pt>
                <c:pt idx="2">
                  <c:v>0.16</c:v>
                </c:pt>
                <c:pt idx="3">
                  <c:v>0.28999999999999998</c:v>
                </c:pt>
                <c:pt idx="4">
                  <c:v>0.23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$25 to less than $35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2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All Plans</c:v>
                </c:pt>
                <c:pt idx="1">
                  <c:v>HDHP/SO</c:v>
                </c:pt>
                <c:pt idx="2">
                  <c:v>POS</c:v>
                </c:pt>
                <c:pt idx="3">
                  <c:v>PPO</c:v>
                </c:pt>
                <c:pt idx="4">
                  <c:v>HMO</c:v>
                </c:pt>
              </c:strCache>
            </c:strRef>
          </c:cat>
          <c:val>
            <c:numRef>
              <c:f>Sheet1!$B$4:$F$4</c:f>
              <c:numCache>
                <c:formatCode>0%</c:formatCode>
                <c:ptCount val="5"/>
                <c:pt idx="0">
                  <c:v>0.26</c:v>
                </c:pt>
                <c:pt idx="1">
                  <c:v>0.32</c:v>
                </c:pt>
                <c:pt idx="2">
                  <c:v>0.3</c:v>
                </c:pt>
                <c:pt idx="3">
                  <c:v>0.23</c:v>
                </c:pt>
                <c:pt idx="4">
                  <c:v>0.34</c:v>
                </c:pt>
              </c:numCache>
            </c:numRef>
          </c:val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$35 to less than $45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2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All Plans</c:v>
                </c:pt>
                <c:pt idx="1">
                  <c:v>HDHP/SO</c:v>
                </c:pt>
                <c:pt idx="2">
                  <c:v>POS</c:v>
                </c:pt>
                <c:pt idx="3">
                  <c:v>PPO</c:v>
                </c:pt>
                <c:pt idx="4">
                  <c:v>HMO</c:v>
                </c:pt>
              </c:strCache>
            </c:strRef>
          </c:cat>
          <c:val>
            <c:numRef>
              <c:f>Sheet1!$B$5:$F$5</c:f>
              <c:numCache>
                <c:formatCode>0%</c:formatCode>
                <c:ptCount val="5"/>
                <c:pt idx="0">
                  <c:v>0.21</c:v>
                </c:pt>
                <c:pt idx="1">
                  <c:v>0.18</c:v>
                </c:pt>
                <c:pt idx="2">
                  <c:v>0.2</c:v>
                </c:pt>
                <c:pt idx="3">
                  <c:v>0.23</c:v>
                </c:pt>
                <c:pt idx="4">
                  <c:v>0.18</c:v>
                </c:pt>
              </c:numCache>
            </c:numRef>
          </c:val>
        </c:ser>
        <c:ser>
          <c:idx val="4"/>
          <c:order val="4"/>
          <c:tx>
            <c:strRef>
              <c:f>Sheet1!$A$6</c:f>
              <c:strCache>
                <c:ptCount val="1"/>
                <c:pt idx="0">
                  <c:v>$45 to less than $55</c:v>
                </c:pt>
              </c:strCache>
            </c:strRef>
          </c:tx>
          <c:spPr>
            <a:solidFill>
              <a:schemeClr val="accent5"/>
            </a:solidFill>
            <a:ln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All Plans</c:v>
                </c:pt>
                <c:pt idx="1">
                  <c:v>HDHP/SO</c:v>
                </c:pt>
                <c:pt idx="2">
                  <c:v>POS</c:v>
                </c:pt>
                <c:pt idx="3">
                  <c:v>PPO</c:v>
                </c:pt>
                <c:pt idx="4">
                  <c:v>HMO</c:v>
                </c:pt>
              </c:strCache>
            </c:strRef>
          </c:cat>
          <c:val>
            <c:numRef>
              <c:f>Sheet1!$B$6:$F$6</c:f>
              <c:numCache>
                <c:formatCode>0%</c:formatCode>
                <c:ptCount val="5"/>
                <c:pt idx="0">
                  <c:v>0.14000000000000001</c:v>
                </c:pt>
                <c:pt idx="1">
                  <c:v>0.17</c:v>
                </c:pt>
                <c:pt idx="2">
                  <c:v>0.19</c:v>
                </c:pt>
                <c:pt idx="3">
                  <c:v>0.13</c:v>
                </c:pt>
                <c:pt idx="4">
                  <c:v>0.15</c:v>
                </c:pt>
              </c:numCache>
            </c:numRef>
          </c:val>
        </c:ser>
        <c:ser>
          <c:idx val="5"/>
          <c:order val="5"/>
          <c:tx>
            <c:strRef>
              <c:f>Sheet1!$A$7</c:f>
              <c:strCache>
                <c:ptCount val="1"/>
                <c:pt idx="0">
                  <c:v>$55 or more</c:v>
                </c:pt>
              </c:strCache>
            </c:strRef>
          </c:tx>
          <c:spPr>
            <a:solidFill>
              <a:schemeClr val="accent6"/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4"/>
              <c:layout>
                <c:manualLayout>
                  <c:x val="2.6086842405568991E-2"/>
                  <c:y val="-2.688172043010741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 b="0">
                    <a:solidFill>
                      <a:schemeClr val="tx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All Plans</c:v>
                </c:pt>
                <c:pt idx="1">
                  <c:v>HDHP/SO</c:v>
                </c:pt>
                <c:pt idx="2">
                  <c:v>POS</c:v>
                </c:pt>
                <c:pt idx="3">
                  <c:v>PPO</c:v>
                </c:pt>
                <c:pt idx="4">
                  <c:v>HMO</c:v>
                </c:pt>
              </c:strCache>
            </c:strRef>
          </c:cat>
          <c:val>
            <c:numRef>
              <c:f>Sheet1!$B$7:$F$7</c:f>
              <c:numCache>
                <c:formatCode>0%</c:formatCode>
                <c:ptCount val="5"/>
                <c:pt idx="0">
                  <c:v>0.06</c:v>
                </c:pt>
                <c:pt idx="1">
                  <c:v>0.06</c:v>
                </c:pt>
                <c:pt idx="2">
                  <c:v>0.08</c:v>
                </c:pt>
                <c:pt idx="3">
                  <c:v>7.0000000000000007E-2</c:v>
                </c:pt>
                <c:pt idx="4">
                  <c:v>0.01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108100992"/>
        <c:axId val="110273664"/>
      </c:barChart>
      <c:catAx>
        <c:axId val="108100992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110273664"/>
        <c:crosses val="autoZero"/>
        <c:auto val="1"/>
        <c:lblAlgn val="ctr"/>
        <c:lblOffset val="100"/>
        <c:noMultiLvlLbl val="0"/>
      </c:catAx>
      <c:valAx>
        <c:axId val="110273664"/>
        <c:scaling>
          <c:orientation val="minMax"/>
          <c:max val="1"/>
        </c:scaling>
        <c:delete val="0"/>
        <c:axPos val="b"/>
        <c:numFmt formatCode="0%" sourceLinked="0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108100992"/>
        <c:crosses val="autoZero"/>
        <c:crossBetween val="between"/>
        <c:majorUnit val="0.1"/>
      </c:valAx>
    </c:plotArea>
    <c:legend>
      <c:legendPos val="b"/>
      <c:layout>
        <c:manualLayout>
          <c:xMode val="edge"/>
          <c:yMode val="edge"/>
          <c:x val="1.6548107768580209E-2"/>
          <c:y val="0.8858619083904834"/>
          <c:w val="0.96539571976579852"/>
          <c:h val="7.7988739310811947E-2"/>
        </c:manualLayout>
      </c:layout>
      <c:overlay val="0"/>
      <c:txPr>
        <a:bodyPr/>
        <a:lstStyle/>
        <a:p>
          <a:pPr>
            <a:defRPr sz="1200" b="1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226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2966251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21936835"/>
              </p:ext>
            </p:extLst>
          </p:nvPr>
        </p:nvGraphicFramePr>
        <p:xfrm>
          <a:off x="76200" y="1524000"/>
          <a:ext cx="8915400" cy="4724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eaLnBrk="0" hangingPunct="0">
              <a:spcBef>
                <a:spcPct val="50000"/>
              </a:spcBef>
            </a:pPr>
            <a:r>
              <a:rPr lang="en-US" sz="1100" dirty="0" smtClean="0">
                <a:latin typeface="+mj-lt"/>
              </a:rPr>
              <a:t>NOTE: Copayments for PPOs, POS plans, and HDHP/SO are for in-network providers.</a:t>
            </a:r>
          </a:p>
          <a:p>
            <a:pPr eaLnBrk="0" hangingPunct="0">
              <a:spcBef>
                <a:spcPct val="50000"/>
              </a:spcBef>
            </a:pPr>
            <a:r>
              <a:rPr lang="en-US" sz="1100" dirty="0" smtClean="0">
                <a:latin typeface="+mj-lt"/>
              </a:rPr>
              <a:t>SOURCE:  Kaiser/HRET Survey of Employer-Sponsored Health Benefits, 2013.</a:t>
            </a:r>
            <a:endParaRPr lang="en-US" sz="1100" dirty="0">
              <a:latin typeface="+mj-lt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600200"/>
          </a:xfrm>
        </p:spPr>
        <p:txBody>
          <a:bodyPr/>
          <a:lstStyle/>
          <a:p>
            <a:r>
              <a:rPr lang="en-US" sz="2400" dirty="0">
                <a:solidFill>
                  <a:schemeClr val="tx1"/>
                </a:solidFill>
                <a:latin typeface="+mj-lt"/>
              </a:rPr>
              <a:t>Exhibit </a:t>
            </a:r>
            <a:r>
              <a:rPr lang="en-US" sz="2400" dirty="0" smtClean="0">
                <a:solidFill>
                  <a:schemeClr val="tx1"/>
                </a:solidFill>
                <a:latin typeface="+mj-lt"/>
              </a:rPr>
              <a:t>7.28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/>
            </a:r>
            <a:br>
              <a:rPr lang="en-US" sz="2400" dirty="0">
                <a:solidFill>
                  <a:schemeClr val="tx1"/>
                </a:solidFill>
                <a:latin typeface="+mj-lt"/>
              </a:rPr>
            </a:br>
            <a:r>
              <a:rPr lang="en-US" sz="2400" dirty="0">
                <a:solidFill>
                  <a:schemeClr val="tx1"/>
                </a:solidFill>
                <a:latin typeface="+mj-lt"/>
              </a:rPr>
              <a:t>Among Covered Workers with Copayments for a Physician Office Visit with a Specialty Care Physician, Distribution of Copayments, </a:t>
            </a:r>
            <a:r>
              <a:rPr lang="en-US" sz="2400" dirty="0" smtClean="0">
                <a:solidFill>
                  <a:schemeClr val="tx1"/>
                </a:solidFill>
                <a:latin typeface="+mj-lt"/>
              </a:rPr>
              <a:t/>
            </a:r>
            <a:br>
              <a:rPr lang="en-US" sz="2400" dirty="0" smtClean="0">
                <a:solidFill>
                  <a:schemeClr val="tx1"/>
                </a:solidFill>
                <a:latin typeface="+mj-lt"/>
              </a:rPr>
            </a:br>
            <a:r>
              <a:rPr lang="en-US" sz="2400" dirty="0" smtClean="0">
                <a:solidFill>
                  <a:schemeClr val="tx1"/>
                </a:solidFill>
                <a:latin typeface="+mj-lt"/>
              </a:rPr>
              <a:t>by 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>Plan Type, </a:t>
            </a:r>
            <a:r>
              <a:rPr lang="en-US" sz="2400" dirty="0" smtClean="0">
                <a:solidFill>
                  <a:schemeClr val="tx1"/>
                </a:solidFill>
                <a:latin typeface="+mj-lt"/>
              </a:rPr>
              <a:t>2013</a:t>
            </a:r>
            <a:endParaRPr lang="en-US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53244488"/>
      </p:ext>
    </p:extLst>
  </p:cSld>
  <p:clrMapOvr>
    <a:masterClrMapping/>
  </p:clrMapOvr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31</Words>
  <Application>Microsoft Office PowerPoint</Application>
  <PresentationFormat>On-screen Show (4:3)</PresentationFormat>
  <Paragraphs>4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7.28 Among Covered Workers with Copayments for a Physician Office Visit with a Specialty Care Physician, Distribution of Copayments,  by Plan Type, 2013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7.28 Among Covered Workers with Copayments for a Physician Office Visit with a Specialty Care Physician, Distribution of Copayments,  by Plan Type, 2013</dc:title>
  <dc:creator>NirmitaP</dc:creator>
  <cp:lastModifiedBy>NirmitaP</cp:lastModifiedBy>
  <cp:revision>1</cp:revision>
  <dcterms:created xsi:type="dcterms:W3CDTF">2013-08-12T20:42:12Z</dcterms:created>
  <dcterms:modified xsi:type="dcterms:W3CDTF">2013-08-12T20:42:12Z</dcterms:modified>
</cp:coreProperties>
</file>