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04687571951"/>
          <c:y val="5.6023635919287863E-2"/>
          <c:w val="0.86399737532808396"/>
          <c:h val="0.740795853908091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$5 to less than $10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0.06</c:v>
                </c:pt>
                <c:pt idx="1">
                  <c:v>0.04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7.0000000000000007E-2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$10 to less than $15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0.12</c:v>
                </c:pt>
                <c:pt idx="1">
                  <c:v>0.05</c:v>
                </c:pt>
                <c:pt idx="2">
                  <c:v>0.14000000000000001</c:v>
                </c:pt>
                <c:pt idx="3">
                  <c:v>0.12</c:v>
                </c:pt>
                <c:pt idx="4">
                  <c:v>0.15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$15 to less than $20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0.28999999999999998</c:v>
                </c:pt>
                <c:pt idx="1">
                  <c:v>0.28000000000000003</c:v>
                </c:pt>
                <c:pt idx="2">
                  <c:v>0.22</c:v>
                </c:pt>
                <c:pt idx="3">
                  <c:v>0.27</c:v>
                </c:pt>
                <c:pt idx="4">
                  <c:v>0.36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$20 to less than $25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0.27</c:v>
                </c:pt>
                <c:pt idx="1">
                  <c:v>0.41</c:v>
                </c:pt>
                <c:pt idx="2">
                  <c:v>0.22</c:v>
                </c:pt>
                <c:pt idx="3">
                  <c:v>0.28999999999999998</c:v>
                </c:pt>
                <c:pt idx="4">
                  <c:v>0.21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$25 to less than $30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0.18</c:v>
                </c:pt>
                <c:pt idx="1">
                  <c:v>0.18</c:v>
                </c:pt>
                <c:pt idx="2">
                  <c:v>0.23</c:v>
                </c:pt>
                <c:pt idx="3">
                  <c:v>0.18</c:v>
                </c:pt>
                <c:pt idx="4">
                  <c:v>0.16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$30 or more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0.08</c:v>
                </c:pt>
                <c:pt idx="1">
                  <c:v>0.04</c:v>
                </c:pt>
                <c:pt idx="2">
                  <c:v>0.12</c:v>
                </c:pt>
                <c:pt idx="3">
                  <c:v>0.08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27548416"/>
        <c:axId val="127591168"/>
      </c:barChart>
      <c:catAx>
        <c:axId val="1275484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7591168"/>
        <c:crosses val="autoZero"/>
        <c:auto val="1"/>
        <c:lblAlgn val="ctr"/>
        <c:lblOffset val="100"/>
        <c:noMultiLvlLbl val="0"/>
      </c:catAx>
      <c:valAx>
        <c:axId val="12759116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754841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2.5330480429076801E-2"/>
          <c:y val="0.91265269807375782"/>
          <c:w val="0.96516820723496521"/>
          <c:h val="8.7347301926242266E-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3154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8652"/>
              </p:ext>
            </p:extLst>
          </p:nvPr>
        </p:nvGraphicFramePr>
        <p:xfrm>
          <a:off x="152400" y="1676400"/>
          <a:ext cx="8763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NOTE: Copayments for PPOs, POS plans, and HDHP/SO are for in-network providers.</a:t>
            </a:r>
          </a:p>
          <a:p>
            <a:pPr eaLnBrk="0" hangingPunct="0">
              <a:spcBef>
                <a:spcPct val="50000"/>
              </a:spcBef>
            </a:pPr>
            <a:r>
              <a:rPr lang="en-US" sz="1100" dirty="0" smtClean="0">
                <a:latin typeface="+mj-lt"/>
              </a:rPr>
              <a:t>SOURCE:  Kaiser/HRET Survey of Employer-Sponsored Health Benefits, 2013.</a:t>
            </a:r>
            <a:endParaRPr lang="en-US" sz="1100" dirty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Exhibit 7.27</a:t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Among Covered Workers with Copayments for a Physician Office Visit with a Primary Care Physician, Distribution of Copayments, </a:t>
            </a:r>
            <a:br>
              <a:rPr lang="en-US" sz="2400" dirty="0" smtClean="0">
                <a:solidFill>
                  <a:schemeClr val="tx1"/>
                </a:solidFill>
                <a:latin typeface="+mj-lt"/>
              </a:rPr>
            </a:b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by Plan Type, 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2172785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7.27 Among Covered Workers with Copayments for a Physician Office Visit with a Primary Care Physician, Distribution of Copayments, 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7.27 Among Covered Workers with Copayments for a Physician Office Visit with a Primary Care Physician, Distribution of Copayments,  by Plan Type, 2013</dc:title>
  <dc:creator>NirmitaP</dc:creator>
  <cp:lastModifiedBy>NirmitaP</cp:lastModifiedBy>
  <cp:revision>1</cp:revision>
  <dcterms:created xsi:type="dcterms:W3CDTF">2013-08-12T20:42:13Z</dcterms:created>
  <dcterms:modified xsi:type="dcterms:W3CDTF">2013-08-12T20:42:14Z</dcterms:modified>
</cp:coreProperties>
</file>