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0"/>
          <c:w val="0.83419866924529162"/>
          <c:h val="0.7871354777461327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Two People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0.34</c:v>
                </c:pt>
                <c:pt idx="1">
                  <c:v>0.21</c:v>
                </c:pt>
                <c:pt idx="2">
                  <c:v>0.62</c:v>
                </c:pt>
                <c:pt idx="3">
                  <c:v>0.34</c:v>
                </c:pt>
                <c:pt idx="4">
                  <c:v>0.24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Three People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0.33</c:v>
                </c:pt>
                <c:pt idx="1">
                  <c:v>0.12</c:v>
                </c:pt>
                <c:pt idx="2">
                  <c:v>0.11</c:v>
                </c:pt>
                <c:pt idx="3">
                  <c:v>0.38</c:v>
                </c:pt>
                <c:pt idx="4">
                  <c:v>0.39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Four or More People (with Specified Limit)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delete val="1"/>
            </c:dLbl>
            <c:dLbl>
              <c:idx val="2"/>
              <c:delete val="1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0.01</c:v>
                </c:pt>
                <c:pt idx="1">
                  <c:v>0</c:v>
                </c:pt>
                <c:pt idx="2">
                  <c:v>0</c:v>
                </c:pt>
                <c:pt idx="3">
                  <c:v>0.01</c:v>
                </c:pt>
                <c:pt idx="4">
                  <c:v>0.01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Total Family Spending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0.28000000000000003</c:v>
                </c:pt>
                <c:pt idx="1">
                  <c:v>0.65</c:v>
                </c:pt>
                <c:pt idx="2">
                  <c:v>0.13</c:v>
                </c:pt>
                <c:pt idx="3">
                  <c:v>0.23</c:v>
                </c:pt>
                <c:pt idx="4">
                  <c:v>0.35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No Limit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0.03</c:v>
                </c:pt>
                <c:pt idx="1">
                  <c:v>0.02</c:v>
                </c:pt>
                <c:pt idx="2">
                  <c:v>0.12</c:v>
                </c:pt>
                <c:pt idx="3">
                  <c:v>0.03</c:v>
                </c:pt>
                <c:pt idx="4">
                  <c:v>0.01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Other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dLbl>
              <c:idx val="0"/>
              <c:layout>
                <c:manualLayout>
                  <c:x val="1.709401709401709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865939834443772E-2"/>
                  <c:y val="3.267973856209150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160194719249734E-2"/>
                  <c:y val="3.267973856209150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7741884828499001E-2"/>
                  <c:y val="3.267973856209180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3523453799044351E-2"/>
                  <c:y val="-7.370302116490757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&lt;1</a:t>
                    </a:r>
                    <a:r>
                      <a:rPr lang="en-US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0.01</c:v>
                </c:pt>
                <c:pt idx="1">
                  <c:v>0.01</c:v>
                </c:pt>
                <c:pt idx="2">
                  <c:v>0.02</c:v>
                </c:pt>
                <c:pt idx="3">
                  <c:v>0.01</c:v>
                </c:pt>
                <c:pt idx="4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7544320"/>
        <c:axId val="127595264"/>
      </c:barChart>
      <c:catAx>
        <c:axId val="12754432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7595264"/>
        <c:crosses val="autoZero"/>
        <c:auto val="1"/>
        <c:lblAlgn val="ctr"/>
        <c:lblOffset val="100"/>
        <c:noMultiLvlLbl val="0"/>
      </c:catAx>
      <c:valAx>
        <c:axId val="127595264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7544320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7.6672162774524974E-2"/>
          <c:y val="0.90213878752960763"/>
          <c:w val="0.86207427597191377"/>
          <c:h val="8.3347737020677284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3711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3603565"/>
              </p:ext>
            </p:extLst>
          </p:nvPr>
        </p:nvGraphicFramePr>
        <p:xfrm>
          <a:off x="152400" y="1981200"/>
          <a:ext cx="8915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5486400"/>
            <a:ext cx="8458200" cy="137160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endParaRPr lang="en-US" sz="1100" dirty="0">
              <a:latin typeface="+mj-lt"/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Average general annual health plan deductibles for PPOs, POS plans, and HDHP/SOs are for in-network services. The survey distinguishes between plans that have an aggregate family deductible that applies to spending by any covered person in the family or a separate family deductible that applies to spending by each family member or a limited number of family members.  </a:t>
            </a:r>
            <a:r>
              <a:rPr lang="en-US" sz="1100" dirty="0" smtClean="0">
                <a:latin typeface="+mj-lt"/>
              </a:rPr>
              <a:t>Beginning in </a:t>
            </a:r>
            <a:r>
              <a:rPr lang="en-US" sz="1100" dirty="0">
                <a:latin typeface="+mj-lt"/>
              </a:rPr>
              <a:t>2012, the survey’s skip logic was edited so that firms who selected a separate family deductible were asked if they had a combined limit or if the limit was consider met when a specified number of family members reached their separate per-person limit. The “other” category refers to workers that have another type of limit on per-person deductibles, such as a per-person amount with a total dollar cap. 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2013.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12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7.19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Among Covered Workers With a Separate per Person General Annual Health Plan Deductible for Family Coverage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, Distribution of Maximum Number of Family Members Required to Meet the Deductible, </a:t>
            </a:r>
            <a:br>
              <a:rPr lang="en-US" sz="2400" dirty="0" smtClean="0">
                <a:solidFill>
                  <a:schemeClr val="tx1"/>
                </a:solidFill>
                <a:latin typeface="+mj-lt"/>
              </a:rPr>
            </a:b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by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Plan Type,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2013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829454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77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7.19 Among Covered Workers With a Separate per Person General Annual Health Plan Deductible for Family Coverage, Distribution of Maximum Number of Family Members Required to Meet the Deductible,  by Plan Type,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7.19 Among Covered Workers With a Separate per Person General Annual Health Plan Deductible for Family Coverage, Distribution of Maximum Number of Family Members Required to Meet the Deductible,  by Plan Type, 2013</dc:title>
  <dc:creator>NirmitaP</dc:creator>
  <cp:lastModifiedBy>NirmitaP</cp:lastModifiedBy>
  <cp:revision>1</cp:revision>
  <dcterms:created xsi:type="dcterms:W3CDTF">2013-08-12T20:42:15Z</dcterms:created>
  <dcterms:modified xsi:type="dcterms:W3CDTF">2013-08-12T20:42:15Z</dcterms:modified>
</cp:coreProperties>
</file>