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381797670028089"/>
          <c:y val="5.6023635919287863E-2"/>
          <c:w val="0.85174252889441437"/>
          <c:h val="0.72678239071133521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$1-$499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delete val="1"/>
            </c:dLbl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HDHP/SO‡</c:v>
                </c:pt>
                <c:pt idx="1">
                  <c:v>POS</c:v>
                </c:pt>
                <c:pt idx="2">
                  <c:v>PPO</c:v>
                </c:pt>
                <c:pt idx="3">
                  <c:v>HMO</c:v>
                </c:pt>
              </c:strCache>
            </c:strRef>
          </c:cat>
          <c:val>
            <c:numRef>
              <c:f>Sheet1!$B$2:$E$2</c:f>
              <c:numCache>
                <c:formatCode>0%</c:formatCode>
                <c:ptCount val="4"/>
                <c:pt idx="0">
                  <c:v>0</c:v>
                </c:pt>
                <c:pt idx="1">
                  <c:v>0.05</c:v>
                </c:pt>
                <c:pt idx="2">
                  <c:v>0.13</c:v>
                </c:pt>
                <c:pt idx="3">
                  <c:v>0.11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$500-$999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delete val="1"/>
            </c:dLbl>
            <c:numFmt formatCode="0%" sourceLinked="0"/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HDHP/SO‡</c:v>
                </c:pt>
                <c:pt idx="1">
                  <c:v>POS</c:v>
                </c:pt>
                <c:pt idx="2">
                  <c:v>PPO</c:v>
                </c:pt>
                <c:pt idx="3">
                  <c:v>HMO</c:v>
                </c:pt>
              </c:strCache>
            </c:strRef>
          </c:cat>
          <c:val>
            <c:numRef>
              <c:f>Sheet1!$B$3:$E$3</c:f>
              <c:numCache>
                <c:formatCode>0%</c:formatCode>
                <c:ptCount val="4"/>
                <c:pt idx="0">
                  <c:v>0</c:v>
                </c:pt>
                <c:pt idx="1">
                  <c:v>0.09</c:v>
                </c:pt>
                <c:pt idx="2">
                  <c:v>0.25</c:v>
                </c:pt>
                <c:pt idx="3">
                  <c:v>0.21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$1,000-$1,999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delete val="1"/>
            </c:dLbl>
            <c:numFmt formatCode="0%" sourceLinked="0"/>
            <c:txPr>
              <a:bodyPr/>
              <a:lstStyle/>
              <a:p>
                <a:pPr>
                  <a:defRPr sz="1200" b="0">
                    <a:solidFill>
                      <a:schemeClr val="tx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HDHP/SO‡</c:v>
                </c:pt>
                <c:pt idx="1">
                  <c:v>POS</c:v>
                </c:pt>
                <c:pt idx="2">
                  <c:v>PPO</c:v>
                </c:pt>
                <c:pt idx="3">
                  <c:v>HMO</c:v>
                </c:pt>
              </c:strCache>
            </c:strRef>
          </c:cat>
          <c:val>
            <c:numRef>
              <c:f>Sheet1!$B$4:$E$4</c:f>
              <c:numCache>
                <c:formatCode>0%</c:formatCode>
                <c:ptCount val="4"/>
                <c:pt idx="0">
                  <c:v>0</c:v>
                </c:pt>
                <c:pt idx="1">
                  <c:v>0.21</c:v>
                </c:pt>
                <c:pt idx="2">
                  <c:v>0.33</c:v>
                </c:pt>
                <c:pt idx="3">
                  <c:v>0.27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$2,000 or More</c:v>
                </c:pt>
              </c:strCache>
            </c:strRef>
          </c:tx>
          <c:spPr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5"/>
              <c:layout>
                <c:manualLayout>
                  <c:x val="2.946625319747918E-2"/>
                  <c:y val="-2.80603266089448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0">
                    <a:solidFill>
                      <a:schemeClr val="tx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HDHP/SO‡</c:v>
                </c:pt>
                <c:pt idx="1">
                  <c:v>POS</c:v>
                </c:pt>
                <c:pt idx="2">
                  <c:v>PPO</c:v>
                </c:pt>
                <c:pt idx="3">
                  <c:v>HMO</c:v>
                </c:pt>
              </c:strCache>
            </c:strRef>
          </c:cat>
          <c:val>
            <c:numRef>
              <c:f>Sheet1!$B$5:$E$5</c:f>
              <c:numCache>
                <c:formatCode>0%</c:formatCode>
                <c:ptCount val="4"/>
                <c:pt idx="0">
                  <c:v>1</c:v>
                </c:pt>
                <c:pt idx="1">
                  <c:v>0.65</c:v>
                </c:pt>
                <c:pt idx="2">
                  <c:v>0.28999999999999998</c:v>
                </c:pt>
                <c:pt idx="3">
                  <c:v>0.41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138434816"/>
        <c:axId val="138444800"/>
      </c:barChart>
      <c:catAx>
        <c:axId val="13843481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38444800"/>
        <c:crosses val="autoZero"/>
        <c:auto val="1"/>
        <c:lblAlgn val="ctr"/>
        <c:lblOffset val="100"/>
        <c:noMultiLvlLbl val="0"/>
      </c:catAx>
      <c:valAx>
        <c:axId val="138444800"/>
        <c:scaling>
          <c:orientation val="minMax"/>
          <c:max val="1"/>
        </c:scaling>
        <c:delete val="0"/>
        <c:axPos val="b"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138434816"/>
        <c:crosses val="autoZero"/>
        <c:crossBetween val="between"/>
        <c:majorUnit val="0.1"/>
      </c:valAx>
    </c:plotArea>
    <c:legend>
      <c:legendPos val="b"/>
      <c:layout>
        <c:manualLayout>
          <c:xMode val="edge"/>
          <c:yMode val="edge"/>
          <c:x val="0.21083770778652669"/>
          <c:y val="0.90146387253972315"/>
          <c:w val="0.59650297002348396"/>
          <c:h val="5.96447651030289E-2"/>
        </c:manualLayout>
      </c:layout>
      <c:overlay val="0"/>
      <c:txPr>
        <a:bodyPr/>
        <a:lstStyle/>
        <a:p>
          <a:pPr>
            <a:defRPr sz="1200"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226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908283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99265297"/>
              </p:ext>
            </p:extLst>
          </p:nvPr>
        </p:nvGraphicFramePr>
        <p:xfrm>
          <a:off x="152400" y="1600201"/>
          <a:ext cx="8686800" cy="38861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91440" y="5562600"/>
            <a:ext cx="8321040" cy="1203960"/>
          </a:xfrm>
        </p:spPr>
        <p:txBody>
          <a:bodyPr/>
          <a:lstStyle/>
          <a:p>
            <a:pPr eaLnBrk="0" hangingPunct="0">
              <a:spcBef>
                <a:spcPct val="50000"/>
              </a:spcBef>
            </a:pPr>
            <a:r>
              <a:rPr lang="en-US" sz="1100" dirty="0">
                <a:latin typeface="+mj-lt"/>
              </a:rPr>
              <a:t>‡ By definition, 100% of covered workers in HDHP/SOs with an aggregate deductible have a family deductible of $2,000 or more. </a:t>
            </a:r>
          </a:p>
          <a:p>
            <a:pPr eaLnBrk="0" hangingPunct="0">
              <a:spcBef>
                <a:spcPct val="50000"/>
              </a:spcBef>
            </a:pPr>
            <a:r>
              <a:rPr lang="en-US" sz="1100" dirty="0" smtClean="0">
                <a:latin typeface="+mj-lt"/>
              </a:rPr>
              <a:t>NOTE: </a:t>
            </a:r>
            <a:r>
              <a:rPr lang="en-US" sz="1100" dirty="0">
                <a:latin typeface="+mj-lt"/>
              </a:rPr>
              <a:t>Average general annual health plan deductibles for PPOs, POS plans, and HDHP/SOs are for in-network services. The survey distinguished between plans that have an aggregate deductible amount in which all family members’ out-of-pocket expenses count toward the deductible and plans that have a separate amount for each family member, typically with a limit on the number of family members required to reach that amount.</a:t>
            </a:r>
          </a:p>
          <a:p>
            <a:pPr eaLnBrk="0" hangingPunct="0">
              <a:spcBef>
                <a:spcPct val="50000"/>
              </a:spcBef>
            </a:pPr>
            <a:r>
              <a:rPr lang="en-US" sz="1100" dirty="0" smtClean="0">
                <a:latin typeface="+mj-lt"/>
              </a:rPr>
              <a:t>SOURCE:  </a:t>
            </a:r>
            <a:r>
              <a:rPr lang="en-US" sz="1100" dirty="0">
                <a:latin typeface="+mj-lt"/>
              </a:rPr>
              <a:t>Kaiser/HRET Survey of Employer-Sponsored Health Benefits, </a:t>
            </a:r>
            <a:r>
              <a:rPr lang="en-US" sz="1100" dirty="0" smtClean="0">
                <a:latin typeface="+mj-lt"/>
              </a:rPr>
              <a:t>2013.</a:t>
            </a:r>
            <a:endParaRPr lang="en-US" sz="1100" dirty="0">
              <a:latin typeface="+mj-lt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24000"/>
          </a:xfrm>
        </p:spPr>
        <p:txBody>
          <a:bodyPr/>
          <a:lstStyle/>
          <a:p>
            <a:r>
              <a:rPr lang="en-US" sz="2400" dirty="0">
                <a:solidFill>
                  <a:schemeClr val="tx1"/>
                </a:solidFill>
                <a:latin typeface="+mj-lt"/>
              </a:rPr>
              <a:t>Exhibit </a:t>
            </a:r>
            <a:r>
              <a:rPr lang="en-US" sz="2400" dirty="0" smtClean="0">
                <a:solidFill>
                  <a:schemeClr val="tx1"/>
                </a:solidFill>
                <a:latin typeface="+mj-lt"/>
              </a:rPr>
              <a:t>7.17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/>
            </a:r>
            <a:br>
              <a:rPr lang="en-US" sz="2400" dirty="0">
                <a:solidFill>
                  <a:schemeClr val="tx1"/>
                </a:solidFill>
                <a:latin typeface="+mj-lt"/>
              </a:rPr>
            </a:br>
            <a:r>
              <a:rPr lang="en-US" sz="2400" dirty="0">
                <a:solidFill>
                  <a:schemeClr val="tx1"/>
                </a:solidFill>
                <a:latin typeface="+mj-lt"/>
              </a:rPr>
              <a:t>Among Covered Workers with an Aggregate General Annual Health Plan Deductible for Family Coverage, Distribution of Deductibles, </a:t>
            </a:r>
            <a:r>
              <a:rPr lang="en-US" sz="2400" dirty="0" smtClean="0">
                <a:solidFill>
                  <a:schemeClr val="tx1"/>
                </a:solidFill>
                <a:latin typeface="+mj-lt"/>
              </a:rPr>
              <a:t>By 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Plan Type, </a:t>
            </a:r>
            <a:r>
              <a:rPr lang="en-US" sz="2400" dirty="0" smtClean="0">
                <a:solidFill>
                  <a:schemeClr val="tx1"/>
                </a:solidFill>
                <a:latin typeface="+mj-lt"/>
              </a:rPr>
              <a:t>2013</a:t>
            </a:r>
            <a:endParaRPr lang="en-US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39802003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110</Words>
  <Application>Microsoft Office PowerPoint</Application>
  <PresentationFormat>On-screen Show (4:3)</PresentationFormat>
  <Paragraphs>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7.17 Among Covered Workers with an Aggregate General Annual Health Plan Deductible for Family Coverage, Distribution of Deductibles, By Plan Type, 2013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7.17 Among Covered Workers with an Aggregate General Annual Health Plan Deductible for Family Coverage, Distribution of Deductibles, By Plan Type, 2013</dc:title>
  <dc:creator>NirmitaP</dc:creator>
  <cp:lastModifiedBy>NirmitaP</cp:lastModifiedBy>
  <cp:revision>1</cp:revision>
  <dcterms:created xsi:type="dcterms:W3CDTF">2013-08-12T20:42:18Z</dcterms:created>
  <dcterms:modified xsi:type="dcterms:W3CDTF">2013-08-12T20:42:18Z</dcterms:modified>
</cp:coreProperties>
</file>