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27411705115807E-2"/>
          <c:y val="3.0866359269839373E-2"/>
          <c:w val="0.86051445871897581"/>
          <c:h val="0.7650114221833381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$1-$499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</c:v>
                </c:pt>
                <c:pt idx="1">
                  <c:v>0.21</c:v>
                </c:pt>
                <c:pt idx="2">
                  <c:v>0.37</c:v>
                </c:pt>
                <c:pt idx="3">
                  <c:v>0.49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$500-$999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delete val="1"/>
            </c:dLbl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</c:v>
                </c:pt>
                <c:pt idx="1">
                  <c:v>0.15</c:v>
                </c:pt>
                <c:pt idx="2">
                  <c:v>0.36</c:v>
                </c:pt>
                <c:pt idx="3">
                  <c:v>0.25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$1,000-$1,999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0.47</c:v>
                </c:pt>
                <c:pt idx="1">
                  <c:v>0.43</c:v>
                </c:pt>
                <c:pt idx="2">
                  <c:v>0.19</c:v>
                </c:pt>
                <c:pt idx="3">
                  <c:v>0.23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layout>
                <c:manualLayout>
                  <c:x val="2.946625319747918E-2"/>
                  <c:y val="-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HDHP/SO</c:v>
                </c:pt>
                <c:pt idx="1">
                  <c:v>POS</c:v>
                </c:pt>
                <c:pt idx="2">
                  <c:v>PPO</c:v>
                </c:pt>
                <c:pt idx="3">
                  <c:v>HMO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0.53</c:v>
                </c:pt>
                <c:pt idx="1">
                  <c:v>0.21</c:v>
                </c:pt>
                <c:pt idx="2">
                  <c:v>0.08</c:v>
                </c:pt>
                <c:pt idx="3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44009856"/>
        <c:axId val="144011648"/>
      </c:barChart>
      <c:catAx>
        <c:axId val="14400985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4011648"/>
        <c:crosses val="autoZero"/>
        <c:auto val="1"/>
        <c:lblAlgn val="ctr"/>
        <c:lblOffset val="100"/>
        <c:noMultiLvlLbl val="0"/>
      </c:catAx>
      <c:valAx>
        <c:axId val="144011648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4009856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21083770778652669"/>
          <c:y val="0.90527656265189071"/>
          <c:w val="0.59650297002348396"/>
          <c:h val="5.9644765103028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8471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8735583"/>
              </p:ext>
            </p:extLst>
          </p:nvPr>
        </p:nvGraphicFramePr>
        <p:xfrm>
          <a:off x="152400" y="1600200"/>
          <a:ext cx="86868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" y="5791200"/>
            <a:ext cx="8321040" cy="975360"/>
          </a:xfrm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Average general annual health plan deductibles for PPOs, POS plans, and HDHP/SOs are for in-network services. The survey distinguished between plans that have an aggregate deductible amount in which all family members’ out-of-pocket expenses count toward the deductible and plans that have a separate amount for each family member, typically with a limit on the number of family members required to reach that amount.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2013.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Exhibit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7.16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Among Covered Workers with a Separate Per Person General Annual Health Plan Deductible for Family Coverage, Distribution of Deductibles, by Plan Type,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2013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7888537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7.16 Among Covered Workers with a Separate Per Person General Annual Health Plan Deductible for Family Coverage, Distribution of Deductibles, by Plan Type,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7.16 Among Covered Workers with a Separate Per Person General Annual Health Plan Deductible for Family Coverage, Distribution of Deductibles, by Plan Type, 2013</dc:title>
  <dc:creator>NirmitaP</dc:creator>
  <cp:lastModifiedBy>NirmitaP</cp:lastModifiedBy>
  <cp:revision>1</cp:revision>
  <dcterms:created xsi:type="dcterms:W3CDTF">2013-08-12T20:42:19Z</dcterms:created>
  <dcterms:modified xsi:type="dcterms:W3CDTF">2013-08-12T20:42:19Z</dcterms:modified>
</cp:coreProperties>
</file>