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467453983071205E-2"/>
          <c:y val="0"/>
          <c:w val="0.85297005834785056"/>
          <c:h val="0.7755129423477237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$1 - $499</c:v>
                </c:pt>
              </c:strCache>
            </c:strRef>
          </c:tx>
          <c:spPr>
            <a:solidFill>
              <a:schemeClr val="accent1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2.4477591801848192E-3"/>
                  <c:y val="1.914556605259741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bg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  </c:v>
                </c:pt>
                <c:pt idx="6">
                  <c:v>2007*</c:v>
                </c:pt>
                <c:pt idx="7">
                  <c:v>2006  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0.15</c:v>
                </c:pt>
                <c:pt idx="1">
                  <c:v>0.25</c:v>
                </c:pt>
                <c:pt idx="2">
                  <c:v>0.37</c:v>
                </c:pt>
                <c:pt idx="3">
                  <c:v>0.16</c:v>
                </c:pt>
                <c:pt idx="4">
                  <c:v>0.28999999999999998</c:v>
                </c:pt>
                <c:pt idx="5">
                  <c:v>0.33</c:v>
                </c:pt>
                <c:pt idx="6">
                  <c:v>0.5</c:v>
                </c:pt>
                <c:pt idx="7">
                  <c:v>0.38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$500 - $999</c:v>
                </c:pt>
              </c:strCache>
            </c:strRef>
          </c:tx>
          <c:spPr>
            <a:solidFill>
              <a:schemeClr val="accent3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  </c:v>
                </c:pt>
                <c:pt idx="6">
                  <c:v>2007*</c:v>
                </c:pt>
                <c:pt idx="7">
                  <c:v>2006  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0.19</c:v>
                </c:pt>
                <c:pt idx="1">
                  <c:v>0.3</c:v>
                </c:pt>
                <c:pt idx="2">
                  <c:v>0.24</c:v>
                </c:pt>
                <c:pt idx="3">
                  <c:v>0.35</c:v>
                </c:pt>
                <c:pt idx="4">
                  <c:v>0.24</c:v>
                </c:pt>
                <c:pt idx="5">
                  <c:v>0.32</c:v>
                </c:pt>
                <c:pt idx="6">
                  <c:v>0.26</c:v>
                </c:pt>
                <c:pt idx="7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$1,000 - $1,999</c:v>
                </c:pt>
              </c:strCache>
            </c:strRef>
          </c:tx>
          <c:spPr>
            <a:solidFill>
              <a:schemeClr val="accent5"/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  </c:v>
                </c:pt>
                <c:pt idx="6">
                  <c:v>2007*</c:v>
                </c:pt>
                <c:pt idx="7">
                  <c:v>2006  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0.4</c:v>
                </c:pt>
                <c:pt idx="1">
                  <c:v>0.3</c:v>
                </c:pt>
                <c:pt idx="2">
                  <c:v>0.27</c:v>
                </c:pt>
                <c:pt idx="3">
                  <c:v>0.31</c:v>
                </c:pt>
                <c:pt idx="4">
                  <c:v>0.28999999999999998</c:v>
                </c:pt>
                <c:pt idx="5">
                  <c:v>0.25</c:v>
                </c:pt>
                <c:pt idx="6">
                  <c:v>0.19</c:v>
                </c:pt>
                <c:pt idx="7">
                  <c:v>0.16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$2,000 or More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 w="1255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2.1503103620467423E-3"/>
                  <c:y val="-4.15842105982792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114734471523339E-3"/>
                  <c:y val="-4.1584074173604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751409933725573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543074814763307E-3"/>
                  <c:y val="5.3494957867108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2123893805309734E-2"/>
                  <c:y val="-2.9239766081871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17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j-lt"/>
                    <a:ea typeface="Tahoma"/>
                    <a:cs typeface="Tahom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2013*</c:v>
                </c:pt>
                <c:pt idx="1">
                  <c:v>2012  </c:v>
                </c:pt>
                <c:pt idx="2">
                  <c:v>2011  </c:v>
                </c:pt>
                <c:pt idx="3">
                  <c:v>2010  </c:v>
                </c:pt>
                <c:pt idx="4">
                  <c:v>2009  </c:v>
                </c:pt>
                <c:pt idx="5">
                  <c:v>2008  </c:v>
                </c:pt>
                <c:pt idx="6">
                  <c:v>2007*</c:v>
                </c:pt>
                <c:pt idx="7">
                  <c:v>2006  </c:v>
                </c:pt>
              </c:strCache>
            </c:strRef>
          </c:cat>
          <c:val>
            <c:numRef>
              <c:f>Sheet1!$B$5:$I$5</c:f>
              <c:numCache>
                <c:formatCode>0%</c:formatCode>
                <c:ptCount val="8"/>
                <c:pt idx="0">
                  <c:v>0.26</c:v>
                </c:pt>
                <c:pt idx="1">
                  <c:v>0.15</c:v>
                </c:pt>
                <c:pt idx="2">
                  <c:v>0.12</c:v>
                </c:pt>
                <c:pt idx="3">
                  <c:v>0.17</c:v>
                </c:pt>
                <c:pt idx="4">
                  <c:v>0.18</c:v>
                </c:pt>
                <c:pt idx="5">
                  <c:v>0.1</c:v>
                </c:pt>
                <c:pt idx="6">
                  <c:v>0.05</c:v>
                </c:pt>
                <c:pt idx="7">
                  <c:v>0.01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9381120"/>
        <c:axId val="109382656"/>
      </c:barChart>
      <c:catAx>
        <c:axId val="109381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0938265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0938265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ln w="3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j-lt"/>
                <a:ea typeface="Tahoma"/>
                <a:cs typeface="Tahoma"/>
              </a:defRPr>
            </a:pPr>
            <a:endParaRPr lang="en-US"/>
          </a:p>
        </c:txPr>
        <c:crossAx val="109381120"/>
        <c:crosses val="autoZero"/>
        <c:crossBetween val="between"/>
      </c:valAx>
      <c:spPr>
        <a:noFill/>
        <a:ln w="25395">
          <a:noFill/>
        </a:ln>
      </c:spPr>
    </c:plotArea>
    <c:legend>
      <c:legendPos val="b"/>
      <c:layout>
        <c:manualLayout>
          <c:xMode val="edge"/>
          <c:yMode val="edge"/>
          <c:x val="0.21235035886000977"/>
          <c:y val="0.89460154765137123"/>
          <c:w val="0.60178175736882444"/>
          <c:h val="6.2151770502371417E-2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86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2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b="1" dirty="0" smtClean="0">
                <a:latin typeface="+mj-lt"/>
              </a:rPr>
              <a:t>Exhibit 7.12</a:t>
            </a:r>
            <a:br>
              <a:rPr lang="en-US" sz="2400" b="1" dirty="0" smtClean="0">
                <a:latin typeface="+mj-lt"/>
              </a:rPr>
            </a:br>
            <a:r>
              <a:rPr lang="en-US" sz="2400" b="1" dirty="0" smtClean="0">
                <a:latin typeface="+mj-lt"/>
              </a:rPr>
              <a:t>Among Covered Workers With a General Annual Health Plan Deductible for Single POS Coverage, Distribution of Deductibles, </a:t>
            </a:r>
            <a:br>
              <a:rPr lang="en-US" sz="2400" b="1" dirty="0" smtClean="0">
                <a:latin typeface="+mj-lt"/>
              </a:rPr>
            </a:br>
            <a:r>
              <a:rPr lang="en-US" sz="2400" b="1" dirty="0" smtClean="0">
                <a:latin typeface="+mj-lt"/>
              </a:rPr>
              <a:t>2006-2013</a:t>
            </a:r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134896"/>
              </p:ext>
            </p:extLst>
          </p:nvPr>
        </p:nvGraphicFramePr>
        <p:xfrm>
          <a:off x="228600" y="1752600"/>
          <a:ext cx="8610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-76200" y="6155244"/>
            <a:ext cx="6019800" cy="70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</a:t>
            </a:r>
            <a:r>
              <a:rPr lang="en-US" sz="1100" dirty="0" smtClean="0">
                <a:latin typeface="+mj-lt"/>
              </a:rPr>
              <a:t>   * </a:t>
            </a:r>
            <a:r>
              <a:rPr lang="en-US" sz="1100" dirty="0">
                <a:latin typeface="+mj-lt"/>
              </a:rPr>
              <a:t>Distribution is statistically different from distribution for the previous year shown (p&lt;.05).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</a:t>
            </a:r>
            <a:r>
              <a:rPr lang="en-US" sz="1100" dirty="0" smtClean="0">
                <a:latin typeface="+mj-lt"/>
              </a:rPr>
              <a:t>NOTE: </a:t>
            </a:r>
            <a:r>
              <a:rPr lang="en-US" sz="1100" dirty="0">
                <a:latin typeface="+mj-lt"/>
              </a:rPr>
              <a:t>Deductibles for POS plans are for in-network services. </a:t>
            </a:r>
          </a:p>
          <a:p>
            <a:pPr indent="-55563" eaLnBrk="0" hangingPunct="0">
              <a:spcAft>
                <a:spcPts val="400"/>
              </a:spcAft>
            </a:pPr>
            <a:r>
              <a:rPr lang="en-US" sz="1100" dirty="0">
                <a:latin typeface="+mj-lt"/>
              </a:rPr>
              <a:t>    </a:t>
            </a:r>
            <a:r>
              <a:rPr lang="en-US" sz="1100" dirty="0" smtClean="0">
                <a:latin typeface="+mj-lt"/>
              </a:rPr>
              <a:t>SOURCE: </a:t>
            </a:r>
            <a:r>
              <a:rPr lang="en-US" sz="1100" dirty="0">
                <a:latin typeface="+mj-lt"/>
              </a:rPr>
              <a:t>Kaiser/HRET Survey of Employer-Sponsored Health Benefits, </a:t>
            </a:r>
            <a:r>
              <a:rPr lang="en-US" sz="1100" dirty="0" smtClean="0">
                <a:latin typeface="+mj-lt"/>
              </a:rPr>
              <a:t>2006-2013. 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7984403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KFF Slide Template</vt:lpstr>
      <vt:lpstr>Exhibit 7.12 Among Covered Workers With a General Annual Health Plan Deductible for Single POS Coverage, Distribution of Deductibles,  2006-2013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7.12 Among Covered Workers With a General Annual Health Plan Deductible for Single POS Coverage, Distribution of Deductibles,  2006-2013</dc:title>
  <dc:creator>NirmitaP</dc:creator>
  <cp:lastModifiedBy>NirmitaP</cp:lastModifiedBy>
  <cp:revision>1</cp:revision>
  <dcterms:created xsi:type="dcterms:W3CDTF">2013-08-12T20:42:20Z</dcterms:created>
  <dcterms:modified xsi:type="dcterms:W3CDTF">2013-08-12T20:42:21Z</dcterms:modified>
</cp:coreProperties>
</file>