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637030753863069E-2"/>
          <c:y val="5.9244902079547745E-2"/>
          <c:w val="0.924353755922253"/>
          <c:h val="0.8077318062514914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dLbls>
            <c:dLbl>
              <c:idx val="0"/>
              <c:layout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12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28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strCache>
            </c:strRef>
          </c:cat>
          <c:val>
            <c:numRef>
              <c:f>Sheet1!$B$2:$I$2</c:f>
              <c:numCache>
                <c:formatCode>0%</c:formatCode>
                <c:ptCount val="8"/>
                <c:pt idx="0">
                  <c:v>0.06</c:v>
                </c:pt>
                <c:pt idx="1">
                  <c:v>7.0000000000000007E-2</c:v>
                </c:pt>
                <c:pt idx="2">
                  <c:v>0.12</c:v>
                </c:pt>
                <c:pt idx="3">
                  <c:v>0.16</c:v>
                </c:pt>
                <c:pt idx="4">
                  <c:v>0.2</c:v>
                </c:pt>
                <c:pt idx="5">
                  <c:v>0.27829999999999999</c:v>
                </c:pt>
                <c:pt idx="6">
                  <c:v>0.27</c:v>
                </c:pt>
                <c:pt idx="7">
                  <c:v>0.31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dLbls>
            <c:dLbl>
              <c:idx val="0"/>
              <c:layout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3480638626762734E-3"/>
                  <c:y val="1.47957212895557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6003671936472174E-3"/>
                  <c:y val="1.53674540682414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5609580517530994E-2"/>
                  <c:y val="3.243951324266285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</a:t>
                    </a:r>
                    <a:r>
                      <a:rPr lang="en-US" dirty="0" smtClean="0"/>
                      <a:t>%*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5609580517530994E-2"/>
                  <c:y val="3.85001193032690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5609580517530886E-2"/>
                  <c:y val="4.1530422333571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strCache>
            </c:strRef>
          </c:cat>
          <c:val>
            <c:numRef>
              <c:f>Sheet1!$B$3:$I$3</c:f>
              <c:numCache>
                <c:formatCode>0%</c:formatCode>
                <c:ptCount val="8"/>
                <c:pt idx="0">
                  <c:v>0.01</c:v>
                </c:pt>
                <c:pt idx="1">
                  <c:v>0.01</c:v>
                </c:pt>
                <c:pt idx="2">
                  <c:v>0.02</c:v>
                </c:pt>
                <c:pt idx="3">
                  <c:v>0.03</c:v>
                </c:pt>
                <c:pt idx="4">
                  <c:v>0.04</c:v>
                </c:pt>
                <c:pt idx="5">
                  <c:v>5.1299999999999998E-2</c:v>
                </c:pt>
                <c:pt idx="6">
                  <c:v>7.0000000000000007E-2</c:v>
                </c:pt>
                <c:pt idx="7">
                  <c:v>0.08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ymbol val="triangle"/>
            <c:size val="7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0"/>
              <c:layout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1357277186560053E-2"/>
                  <c:y val="-3.6808052295349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5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7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12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strCache>
            </c:strRef>
          </c:cat>
          <c:val>
            <c:numRef>
              <c:f>Sheet1!$B$4:$I$4</c:f>
              <c:numCache>
                <c:formatCode>0%</c:formatCode>
                <c:ptCount val="8"/>
                <c:pt idx="0">
                  <c:v>0.03</c:v>
                </c:pt>
                <c:pt idx="1">
                  <c:v>0.03</c:v>
                </c:pt>
                <c:pt idx="2">
                  <c:v>0.05</c:v>
                </c:pt>
                <c:pt idx="3">
                  <c:v>7.0000000000000007E-2</c:v>
                </c:pt>
                <c:pt idx="4">
                  <c:v>0.1</c:v>
                </c:pt>
                <c:pt idx="5">
                  <c:v>0.12379999999999999</c:v>
                </c:pt>
                <c:pt idx="6">
                  <c:v>0.14000000000000001</c:v>
                </c:pt>
                <c:pt idx="7">
                  <c:v>0.15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312320"/>
        <c:axId val="138363264"/>
      </c:lineChart>
      <c:catAx>
        <c:axId val="1383123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0" vert="horz" anchor="ctr" anchorCtr="1"/>
          <a:lstStyle/>
          <a:p>
            <a:pPr>
              <a:lnSpc>
                <a:spcPct val="150000"/>
              </a:lnSpc>
              <a:defRPr sz="1200" b="1"/>
            </a:pPr>
            <a:endParaRPr lang="en-US"/>
          </a:p>
        </c:txPr>
        <c:crossAx val="138363264"/>
        <c:crosses val="autoZero"/>
        <c:auto val="1"/>
        <c:lblAlgn val="ctr"/>
        <c:lblOffset val="0"/>
        <c:noMultiLvlLbl val="0"/>
      </c:catAx>
      <c:valAx>
        <c:axId val="138363264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8312320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6.9098816718153974E-2"/>
          <c:y val="6.0751817080557248E-2"/>
          <c:w val="0.39930475872363813"/>
          <c:h val="0.20702150211992731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43384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1799406"/>
              </p:ext>
            </p:extLst>
          </p:nvPr>
        </p:nvGraphicFramePr>
        <p:xfrm>
          <a:off x="228599" y="1752600"/>
          <a:ext cx="8763001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248400"/>
            <a:ext cx="8321040" cy="54864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* Estimate is statistically different from estimate for the previous year shown (p&lt;.05).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Note: These estimates include workers enrolled in HDHP/SO and other plan types. </a:t>
            </a:r>
            <a:r>
              <a:rPr lang="en-US" sz="1100" dirty="0" smtClean="0">
                <a:latin typeface="+mj-lt"/>
              </a:rPr>
              <a:t>  Average </a:t>
            </a:r>
            <a:r>
              <a:rPr lang="en-US" sz="1100" dirty="0">
                <a:latin typeface="+mj-lt"/>
              </a:rPr>
              <a:t>general annual health plan deductibles for PPOs, POS plans, and HDHP/SOs are for in-network services</a:t>
            </a:r>
            <a:r>
              <a:rPr lang="en-US" sz="1100" dirty="0" smtClean="0">
                <a:latin typeface="+mj-lt"/>
              </a:rPr>
              <a:t>.</a:t>
            </a:r>
            <a:endParaRPr lang="en-US" sz="1100" dirty="0">
              <a:latin typeface="+mj-lt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SOURCE: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2006-2013.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</a:t>
            </a:r>
            <a:r>
              <a:rPr lang="en-US" sz="2400" dirty="0" smtClean="0">
                <a:latin typeface="+mj-lt"/>
              </a:rPr>
              <a:t>7.10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Percentage of Covered Workers Enrolled in a Plan with a General Annual Deductible of $2,000 or More for Single Coverage, By Firm Size, </a:t>
            </a:r>
            <a:r>
              <a:rPr lang="en-US" sz="2400" dirty="0" smtClean="0">
                <a:latin typeface="+mj-lt"/>
              </a:rPr>
              <a:t>2006-2013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47471652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91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7.10 Percentage of Covered Workers Enrolled in a Plan with a General Annual Deductible of $2,000 or More for Single Coverage, By Firm Size, 2006-2013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7.10 Percentage of Covered Workers Enrolled in a Plan with a General Annual Deductible of $2,000 or More for Single Coverage, By Firm Size, 2006-2013</dc:title>
  <dc:creator>NirmitaP</dc:creator>
  <cp:lastModifiedBy>NirmitaP</cp:lastModifiedBy>
  <cp:revision>1</cp:revision>
  <dcterms:created xsi:type="dcterms:W3CDTF">2013-08-12T20:42:23Z</dcterms:created>
  <dcterms:modified xsi:type="dcterms:W3CDTF">2013-08-12T20:42:23Z</dcterms:modified>
</cp:coreProperties>
</file>