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2,254*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2,647*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3,382*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4590573807584397E-2"/>
                  <c:y val="-5.38418079096045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4,236*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</c:strCache>
            </c:strRef>
          </c:cat>
          <c:val>
            <c:numRef>
              <c:f>Sheet1!$B$2:$P$2</c:f>
              <c:numCache>
                <c:formatCode>_("$"* #,##0_);_("$"* \(#,##0\);_("$"* "-"??_);_(@_)</c:formatCode>
                <c:ptCount val="15"/>
                <c:pt idx="0">
                  <c:v>1831</c:v>
                </c:pt>
                <c:pt idx="1">
                  <c:v>1940</c:v>
                </c:pt>
                <c:pt idx="2">
                  <c:v>2254</c:v>
                </c:pt>
                <c:pt idx="3">
                  <c:v>2647</c:v>
                </c:pt>
                <c:pt idx="4">
                  <c:v>2970</c:v>
                </c:pt>
                <c:pt idx="5">
                  <c:v>3382</c:v>
                </c:pt>
                <c:pt idx="6">
                  <c:v>3170</c:v>
                </c:pt>
                <c:pt idx="7">
                  <c:v>3550</c:v>
                </c:pt>
                <c:pt idx="8">
                  <c:v>4236</c:v>
                </c:pt>
                <c:pt idx="9">
                  <c:v>4101</c:v>
                </c:pt>
                <c:pt idx="10">
                  <c:v>4204</c:v>
                </c:pt>
                <c:pt idx="11">
                  <c:v>4665</c:v>
                </c:pt>
                <c:pt idx="12">
                  <c:v>4946</c:v>
                </c:pt>
                <c:pt idx="13">
                  <c:v>5134</c:v>
                </c:pt>
                <c:pt idx="14">
                  <c:v>5284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1,893*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2,146*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2,340*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3,652*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4,226*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</c:strCache>
            </c:strRef>
          </c:cat>
          <c:val>
            <c:numRef>
              <c:f>Sheet1!$B$3:$P$3</c:f>
              <c:numCache>
                <c:formatCode>_("$"* #,##0_);_("$"* \(#,##0\);_("$"* "-"??_);_(@_)</c:formatCode>
                <c:ptCount val="15"/>
                <c:pt idx="0">
                  <c:v>1398</c:v>
                </c:pt>
                <c:pt idx="1">
                  <c:v>1453</c:v>
                </c:pt>
                <c:pt idx="2">
                  <c:v>1551</c:v>
                </c:pt>
                <c:pt idx="3">
                  <c:v>1893</c:v>
                </c:pt>
                <c:pt idx="4">
                  <c:v>2146</c:v>
                </c:pt>
                <c:pt idx="5">
                  <c:v>2340</c:v>
                </c:pt>
                <c:pt idx="6">
                  <c:v>2487</c:v>
                </c:pt>
                <c:pt idx="7">
                  <c:v>2658</c:v>
                </c:pt>
                <c:pt idx="8">
                  <c:v>2831</c:v>
                </c:pt>
                <c:pt idx="9">
                  <c:v>2982</c:v>
                </c:pt>
                <c:pt idx="10">
                  <c:v>3182</c:v>
                </c:pt>
                <c:pt idx="11">
                  <c:v>3652</c:v>
                </c:pt>
                <c:pt idx="12">
                  <c:v>3755</c:v>
                </c:pt>
                <c:pt idx="13">
                  <c:v>3926</c:v>
                </c:pt>
                <c:pt idx="14">
                  <c:v>4226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513344"/>
        <c:axId val="83515648"/>
      </c:lineChart>
      <c:catAx>
        <c:axId val="835133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83515648"/>
        <c:crosses val="autoZero"/>
        <c:auto val="1"/>
        <c:lblAlgn val="ctr"/>
        <c:lblOffset val="100"/>
        <c:noMultiLvlLbl val="0"/>
      </c:catAx>
      <c:valAx>
        <c:axId val="83515648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8351334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226920988324736"/>
          <c:y val="3.4806263623826682E-2"/>
          <c:w val="0.34287537333695356"/>
          <c:h val="0.13475199074691938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82292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2659756"/>
              </p:ext>
            </p:extLst>
          </p:nvPr>
        </p:nvGraphicFramePr>
        <p:xfrm>
          <a:off x="1524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096000"/>
            <a:ext cx="8229600" cy="685800"/>
          </a:xfrm>
        </p:spPr>
        <p:txBody>
          <a:bodyPr anchor="b" anchorCtr="0"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>
                <a:latin typeface="+mn-lt"/>
              </a:rPr>
              <a:t>* Estimate is statistically different from estimate for the previous year shown (p&lt;.05).</a:t>
            </a:r>
          </a:p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>
                <a:latin typeface="+mn-lt"/>
              </a:rPr>
              <a:t>SOURCE:  Kaiser/HRET Survey of Employer-Sponsored Health Benefits, </a:t>
            </a:r>
            <a:r>
              <a:rPr lang="en-US" sz="1100" dirty="0" smtClean="0">
                <a:latin typeface="+mn-lt"/>
              </a:rPr>
              <a:t>1999-2013.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20855" y="0"/>
            <a:ext cx="8961120" cy="914400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Exhibit 6.7</a:t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>Average </a:t>
            </a:r>
            <a:r>
              <a:rPr lang="en-US" sz="2400" dirty="0">
                <a:latin typeface="+mn-lt"/>
              </a:rPr>
              <a:t>Annual Worker Contributions for Covered Workers with Family Coverage, by Firm Size, </a:t>
            </a:r>
            <a:r>
              <a:rPr lang="en-US" sz="2400" dirty="0" smtClean="0">
                <a:latin typeface="+mn-lt"/>
              </a:rPr>
              <a:t>1999-2013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34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69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6.7 Average Annual Worker Contributions for Covered Workers with Family Coverage, by Firm Size, 1999-2013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6.7 Average Annual Worker Contributions for Covered Workers with Family Coverage, by Firm Size, 1999-2013</dc:title>
  <dc:creator>NirmitaP</dc:creator>
  <cp:lastModifiedBy>NirmitaP</cp:lastModifiedBy>
  <cp:revision>1</cp:revision>
  <dcterms:created xsi:type="dcterms:W3CDTF">2013-08-06T20:58:50Z</dcterms:created>
  <dcterms:modified xsi:type="dcterms:W3CDTF">2013-08-06T20:58:51Z</dcterms:modified>
</cp:coreProperties>
</file>