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726264820345739E-2"/>
          <c:y val="3.3622936963388049E-2"/>
          <c:w val="0.90503235586930941"/>
          <c:h val="0.8605155923306196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406* 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865* 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Sheet1!$B$1:$P$1</c:f>
              <c:strCache>
                <c:ptCount val="15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</c:strCache>
            </c:strRef>
          </c:cat>
          <c:val>
            <c:numRef>
              <c:f>Sheet1!$B$2:$P$2</c:f>
              <c:numCache>
                <c:formatCode>_("$"* #,##0_);_("$"* \(#,##0\);_("$"* "-"??_);_(@_)</c:formatCode>
                <c:ptCount val="15"/>
                <c:pt idx="0">
                  <c:v>286</c:v>
                </c:pt>
                <c:pt idx="1">
                  <c:v>280</c:v>
                </c:pt>
                <c:pt idx="2">
                  <c:v>306</c:v>
                </c:pt>
                <c:pt idx="3">
                  <c:v>406</c:v>
                </c:pt>
                <c:pt idx="4">
                  <c:v>450</c:v>
                </c:pt>
                <c:pt idx="5">
                  <c:v>513</c:v>
                </c:pt>
                <c:pt idx="6">
                  <c:v>556</c:v>
                </c:pt>
                <c:pt idx="7">
                  <c:v>515</c:v>
                </c:pt>
                <c:pt idx="8">
                  <c:v>561</c:v>
                </c:pt>
                <c:pt idx="9">
                  <c:v>624</c:v>
                </c:pt>
                <c:pt idx="10">
                  <c:v>625</c:v>
                </c:pt>
                <c:pt idx="11">
                  <c:v>865</c:v>
                </c:pt>
                <c:pt idx="12">
                  <c:v>762</c:v>
                </c:pt>
                <c:pt idx="13">
                  <c:v>848</c:v>
                </c:pt>
                <c:pt idx="14">
                  <c:v>862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495*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638*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759*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z="1200"/>
                      <a:t> $</a:t>
                    </a:r>
                    <a:r>
                      <a:rPr lang="en-US" sz="1200" smtClean="0"/>
                      <a:t>854* 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Sheet1!$B$1:$P$1</c:f>
              <c:strCache>
                <c:ptCount val="15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</c:strCache>
            </c:strRef>
          </c:cat>
          <c:val>
            <c:numRef>
              <c:f>Sheet1!$B$3:$P$3</c:f>
              <c:numCache>
                <c:formatCode>_("$"* #,##0_);_("$"* \(#,##0\);_("$"* "-"??_);_(@_)</c:formatCode>
                <c:ptCount val="15"/>
                <c:pt idx="0">
                  <c:v>334</c:v>
                </c:pt>
                <c:pt idx="1">
                  <c:v>363</c:v>
                </c:pt>
                <c:pt idx="2">
                  <c:v>380</c:v>
                </c:pt>
                <c:pt idx="3">
                  <c:v>495</c:v>
                </c:pt>
                <c:pt idx="4">
                  <c:v>536</c:v>
                </c:pt>
                <c:pt idx="5">
                  <c:v>578</c:v>
                </c:pt>
                <c:pt idx="6">
                  <c:v>638</c:v>
                </c:pt>
                <c:pt idx="7">
                  <c:v>689</c:v>
                </c:pt>
                <c:pt idx="8">
                  <c:v>759</c:v>
                </c:pt>
                <c:pt idx="9">
                  <c:v>769</c:v>
                </c:pt>
                <c:pt idx="10">
                  <c:v>854</c:v>
                </c:pt>
                <c:pt idx="11">
                  <c:v>917</c:v>
                </c:pt>
                <c:pt idx="12">
                  <c:v>996</c:v>
                </c:pt>
                <c:pt idx="13">
                  <c:v>1001</c:v>
                </c:pt>
                <c:pt idx="14">
                  <c:v>1065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3513344"/>
        <c:axId val="83515648"/>
      </c:lineChart>
      <c:catAx>
        <c:axId val="835133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83515648"/>
        <c:crosses val="autoZero"/>
        <c:auto val="1"/>
        <c:lblAlgn val="ctr"/>
        <c:lblOffset val="100"/>
        <c:noMultiLvlLbl val="0"/>
      </c:catAx>
      <c:valAx>
        <c:axId val="83515648"/>
        <c:scaling>
          <c:orientation val="minMax"/>
        </c:scaling>
        <c:delete val="0"/>
        <c:axPos val="l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8351334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0226920988324736"/>
          <c:y val="4.8930557409137425E-2"/>
          <c:w val="0.34287537333695356"/>
          <c:h val="0.13475199074691938"/>
        </c:manualLayout>
      </c:layout>
      <c:overlay val="1"/>
      <c:spPr>
        <a:ln>
          <a:noFill/>
        </a:ln>
      </c:spPr>
      <c:txPr>
        <a:bodyPr/>
        <a:lstStyle/>
        <a:p>
          <a:pPr>
            <a:defRPr sz="1200" b="1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60992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6655094"/>
              </p:ext>
            </p:extLst>
          </p:nvPr>
        </p:nvGraphicFramePr>
        <p:xfrm>
          <a:off x="152400" y="1600200"/>
          <a:ext cx="8839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76200" y="6096000"/>
            <a:ext cx="8229600" cy="68580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50000"/>
              </a:spcBef>
              <a:tabLst>
                <a:tab pos="569913" algn="l"/>
              </a:tabLst>
            </a:pPr>
            <a:r>
              <a:rPr lang="en-US" altLang="en-US" sz="1100" dirty="0">
                <a:latin typeface="+mn-lt"/>
              </a:rPr>
              <a:t>* Estimate is statistically different from estimate for the previous year shown (p&lt;.05).</a:t>
            </a:r>
          </a:p>
          <a:p>
            <a:pPr>
              <a:spcBef>
                <a:spcPct val="50000"/>
              </a:spcBef>
              <a:tabLst>
                <a:tab pos="569913" algn="l"/>
              </a:tabLst>
            </a:pPr>
            <a:r>
              <a:rPr lang="en-US" sz="1100" dirty="0" smtClean="0">
                <a:latin typeface="+mn-lt"/>
              </a:rPr>
              <a:t>SOURCE:  </a:t>
            </a:r>
            <a:r>
              <a:rPr lang="en-US" sz="1100" dirty="0">
                <a:latin typeface="+mn-lt"/>
              </a:rPr>
              <a:t>Kaiser/HRET Survey of Employer-Sponsored Health Benefits, </a:t>
            </a:r>
            <a:r>
              <a:rPr lang="en-US" sz="1100" dirty="0" smtClean="0">
                <a:latin typeface="+mn-lt"/>
              </a:rPr>
              <a:t>1999-2013.</a:t>
            </a:r>
            <a:endParaRPr lang="en-US" altLang="en-US" sz="1100" dirty="0">
              <a:latin typeface="+mn-l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067800" cy="106680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6.6</a:t>
            </a:r>
            <a:br>
              <a:rPr lang="en-US" sz="2400" dirty="0">
                <a:latin typeface="+mj-lt"/>
              </a:rPr>
            </a:br>
            <a:r>
              <a:rPr lang="en-US" sz="2400" dirty="0" smtClean="0">
                <a:latin typeface="+mj-lt"/>
              </a:rPr>
              <a:t>Average </a:t>
            </a:r>
            <a:r>
              <a:rPr lang="en-US" sz="2400" dirty="0">
                <a:latin typeface="+mj-lt"/>
              </a:rPr>
              <a:t>Annual Worker Contributions for Covered Workers with Single Coverage, by Firm Size, </a:t>
            </a:r>
            <a:r>
              <a:rPr lang="en-US" sz="2400" dirty="0" smtClean="0">
                <a:latin typeface="+mj-lt"/>
              </a:rPr>
              <a:t>1999-2013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8763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6.6 Average Annual Worker Contributions for Covered Workers with Single Coverage, by Firm Size, 1999-2013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6.6 Average Annual Worker Contributions for Covered Workers with Single Coverage, by Firm Size, 1999-2013</dc:title>
  <dc:creator>NirmitaP</dc:creator>
  <cp:lastModifiedBy>NirmitaP</cp:lastModifiedBy>
  <cp:revision>1</cp:revision>
  <dcterms:created xsi:type="dcterms:W3CDTF">2013-08-06T20:58:52Z</dcterms:created>
  <dcterms:modified xsi:type="dcterms:W3CDTF">2013-08-06T20:58:52Z</dcterms:modified>
</cp:coreProperties>
</file>