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02271981370263"/>
          <c:y val="8.3333315694412893E-2"/>
          <c:w val="0.80768159927577166"/>
          <c:h val="0.85307851725541506"/>
        </c:manualLayout>
      </c:layout>
      <c:barChart>
        <c:barDir val="bar"/>
        <c:grouping val="stack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Worker Contribution</c:v>
                </c:pt>
              </c:strCache>
            </c:strRef>
          </c:tx>
          <c:spPr>
            <a:solidFill>
              <a:schemeClr val="accent1"/>
            </a:solidFill>
            <a:ln w="1369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b="0">
                        <a:latin typeface="Calibri" pitchFamily="34" charset="0"/>
                        <a:cs typeface="Calibri" pitchFamily="34" charset="0"/>
                      </a:rPr>
                      <a:t> $</a:t>
                    </a:r>
                    <a:r>
                      <a:rPr lang="en-US" b="0" smtClean="0">
                        <a:latin typeface="Calibri" pitchFamily="34" charset="0"/>
                        <a:cs typeface="Calibri" pitchFamily="34" charset="0"/>
                      </a:rPr>
                      <a:t>5,590*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b="0">
                        <a:latin typeface="Calibri" pitchFamily="34" charset="0"/>
                        <a:cs typeface="Calibri" pitchFamily="34" charset="0"/>
                      </a:rPr>
                      <a:t> $</a:t>
                    </a:r>
                    <a:r>
                      <a:rPr lang="en-US" b="0" smtClean="0">
                        <a:latin typeface="Calibri" pitchFamily="34" charset="0"/>
                        <a:cs typeface="Calibri" pitchFamily="34" charset="0"/>
                      </a:rPr>
                      <a:t>3,649*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Sheet1!$B$2:$B$16</c:f>
              <c:strCache>
                <c:ptCount val="14"/>
                <c:pt idx="0">
                  <c:v>HMO - Single</c:v>
                </c:pt>
                <c:pt idx="1">
                  <c:v>HMO - Family</c:v>
                </c:pt>
                <c:pt idx="3">
                  <c:v>PPO - Single</c:v>
                </c:pt>
                <c:pt idx="4">
                  <c:v>PPO - Family</c:v>
                </c:pt>
                <c:pt idx="6">
                  <c:v>POS - Single</c:v>
                </c:pt>
                <c:pt idx="7">
                  <c:v>POS - Family</c:v>
                </c:pt>
                <c:pt idx="9">
                  <c:v>HDHP/SO - Single</c:v>
                </c:pt>
                <c:pt idx="10">
                  <c:v>HDHP/SO - Family</c:v>
                </c:pt>
                <c:pt idx="12">
                  <c:v>All Plan Types - Single </c:v>
                </c:pt>
                <c:pt idx="13">
                  <c:v>All Plan Types - Family </c:v>
                </c:pt>
              </c:strCache>
            </c:strRef>
          </c:cat>
          <c:val>
            <c:numRef>
              <c:f>Sheet1!$C$2:$C$16</c:f>
              <c:numCache>
                <c:formatCode>_("$"* #,##0_);_("$"* \(#,##0\);_("$"* "-"??_);_(@_)</c:formatCode>
                <c:ptCount val="14"/>
                <c:pt idx="0">
                  <c:v>1081</c:v>
                </c:pt>
                <c:pt idx="1">
                  <c:v>5124</c:v>
                </c:pt>
                <c:pt idx="3">
                  <c:v>1024</c:v>
                </c:pt>
                <c:pt idx="4">
                  <c:v>4587</c:v>
                </c:pt>
                <c:pt idx="6">
                  <c:v>957</c:v>
                </c:pt>
                <c:pt idx="7">
                  <c:v>5590</c:v>
                </c:pt>
                <c:pt idx="9">
                  <c:v>887</c:v>
                </c:pt>
                <c:pt idx="10">
                  <c:v>3649</c:v>
                </c:pt>
                <c:pt idx="12">
                  <c:v>999</c:v>
                </c:pt>
                <c:pt idx="13">
                  <c:v>4565</c:v>
                </c:pt>
              </c:numCache>
            </c:numRef>
          </c:val>
        </c:ser>
        <c:ser>
          <c:idx val="0"/>
          <c:order val="1"/>
          <c:tx>
            <c:strRef>
              <c:f>Sheet1!$D$1</c:f>
              <c:strCache>
                <c:ptCount val="1"/>
                <c:pt idx="0">
                  <c:v>Employer Contribution</c:v>
                </c:pt>
              </c:strCache>
            </c:strRef>
          </c:tx>
          <c:spPr>
            <a:solidFill>
              <a:schemeClr val="accent5"/>
            </a:solidFill>
            <a:ln w="1369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z="1200" b="0" dirty="0">
                        <a:latin typeface="Calibri" pitchFamily="34" charset="0"/>
                        <a:cs typeface="Calibri" pitchFamily="34" charset="0"/>
                      </a:rPr>
                      <a:t> </a:t>
                    </a:r>
                    <a:r>
                      <a:rPr lang="en-US" sz="1200" b="0">
                        <a:latin typeface="Calibri" pitchFamily="34" charset="0"/>
                        <a:cs typeface="Calibri" pitchFamily="34" charset="0"/>
                      </a:rPr>
                      <a:t>$</a:t>
                    </a:r>
                    <a:r>
                      <a:rPr lang="en-US" sz="1200" b="0" smtClean="0">
                        <a:latin typeface="Calibri" pitchFamily="34" charset="0"/>
                        <a:cs typeface="Calibri" pitchFamily="34" charset="0"/>
                      </a:rPr>
                      <a:t>4,419*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Sheet1!$B$2:$B$16</c:f>
              <c:strCache>
                <c:ptCount val="14"/>
                <c:pt idx="0">
                  <c:v>HMO - Single</c:v>
                </c:pt>
                <c:pt idx="1">
                  <c:v>HMO - Family</c:v>
                </c:pt>
                <c:pt idx="3">
                  <c:v>PPO - Single</c:v>
                </c:pt>
                <c:pt idx="4">
                  <c:v>PPO - Family</c:v>
                </c:pt>
                <c:pt idx="6">
                  <c:v>POS - Single</c:v>
                </c:pt>
                <c:pt idx="7">
                  <c:v>POS - Family</c:v>
                </c:pt>
                <c:pt idx="9">
                  <c:v>HDHP/SO - Single</c:v>
                </c:pt>
                <c:pt idx="10">
                  <c:v>HDHP/SO - Family</c:v>
                </c:pt>
                <c:pt idx="12">
                  <c:v>All Plan Types - Single </c:v>
                </c:pt>
                <c:pt idx="13">
                  <c:v>All Plan Types - Family </c:v>
                </c:pt>
              </c:strCache>
            </c:strRef>
          </c:cat>
          <c:val>
            <c:numRef>
              <c:f>Sheet1!$D$2:$D$16</c:f>
              <c:numCache>
                <c:formatCode>_("$"* #,##0_);_("$"* \(#,##0\);_("$"* "-"??_);_(@_)</c:formatCode>
                <c:ptCount val="14"/>
                <c:pt idx="0">
                  <c:v>4948</c:v>
                </c:pt>
                <c:pt idx="1">
                  <c:v>11419</c:v>
                </c:pt>
                <c:pt idx="3">
                  <c:v>5008</c:v>
                </c:pt>
                <c:pt idx="4">
                  <c:v>12084</c:v>
                </c:pt>
                <c:pt idx="6">
                  <c:v>5014</c:v>
                </c:pt>
                <c:pt idx="7">
                  <c:v>10840</c:v>
                </c:pt>
                <c:pt idx="9">
                  <c:v>4419</c:v>
                </c:pt>
                <c:pt idx="10">
                  <c:v>11578</c:v>
                </c:pt>
                <c:pt idx="12">
                  <c:v>4885</c:v>
                </c:pt>
                <c:pt idx="13">
                  <c:v>11786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100"/>
        <c:axId val="83582336"/>
        <c:axId val="98491008"/>
      </c:barChart>
      <c:catAx>
        <c:axId val="835823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42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pPr>
            <a:endParaRPr lang="en-US"/>
          </a:p>
        </c:txPr>
        <c:crossAx val="98491008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98491008"/>
        <c:scaling>
          <c:orientation val="minMax"/>
        </c:scaling>
        <c:delete val="1"/>
        <c:axPos val="b"/>
        <c:numFmt formatCode="\$#,##0" sourceLinked="0"/>
        <c:majorTickMark val="out"/>
        <c:minorTickMark val="none"/>
        <c:tickLblPos val="nextTo"/>
        <c:crossAx val="83582336"/>
        <c:crosses val="max"/>
        <c:crossBetween val="between"/>
      </c:valAx>
      <c:spPr>
        <a:noFill/>
        <a:ln w="27383">
          <a:noFill/>
        </a:ln>
      </c:spPr>
    </c:plotArea>
    <c:legend>
      <c:legendPos val="b"/>
      <c:layout>
        <c:manualLayout>
          <c:xMode val="edge"/>
          <c:yMode val="edge"/>
          <c:x val="0.28328804832020449"/>
          <c:y val="1.66990407158161E-4"/>
          <c:w val="0.53646885052167048"/>
          <c:h val="6.0945538057742783E-2"/>
        </c:manualLayout>
      </c:layout>
      <c:overlay val="0"/>
      <c:spPr>
        <a:noFill/>
        <a:ln w="3423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94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22F66-860D-497A-92A7-F8A852133F22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3094C-0DC5-4F7A-88FF-BF08824E5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096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B6B849-29B2-41B5-823F-187A4DE7FDC3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5" y="4343704"/>
            <a:ext cx="5027414" cy="4113892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/>
        </p:spPr>
        <p:txBody>
          <a:bodyPr/>
          <a:lstStyle/>
          <a:p>
            <a:r>
              <a:rPr lang="en-US" sz="2400" b="1" dirty="0">
                <a:latin typeface="Calibri" pitchFamily="34" charset="0"/>
                <a:cs typeface="Calibri" pitchFamily="34" charset="0"/>
              </a:rPr>
              <a:t>Exhibit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6.5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2400" b="1" dirty="0">
                <a:latin typeface="Calibri" pitchFamily="34" charset="0"/>
                <a:cs typeface="Calibri" pitchFamily="34" charset="0"/>
              </a:rPr>
            </a:br>
            <a:r>
              <a:rPr lang="en-US" sz="2400" b="1" dirty="0">
                <a:latin typeface="Calibri" pitchFamily="34" charset="0"/>
                <a:cs typeface="Calibri" pitchFamily="34" charset="0"/>
              </a:rPr>
              <a:t>Average Annual Firm and Worker Premium Contributions and Total Premiums for Covered Workers for Single and Family Coverage, by Plan Type,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2013</a:t>
            </a:r>
            <a:endParaRPr lang="en-US" sz="2400" b="1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2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4269307784"/>
              </p:ext>
            </p:extLst>
          </p:nvPr>
        </p:nvGraphicFramePr>
        <p:xfrm>
          <a:off x="76200" y="1752600"/>
          <a:ext cx="8839201" cy="4557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76200" y="6309748"/>
            <a:ext cx="5410200" cy="490134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sz="1100" dirty="0">
                <a:solidFill>
                  <a:srgbClr val="000000"/>
                </a:solidFill>
              </a:rPr>
              <a:t>* Estimate is statistically different from All Plans estimate by coverage type (p&lt;.05).</a:t>
            </a:r>
          </a:p>
          <a:p>
            <a:pPr>
              <a:spcBef>
                <a:spcPct val="50000"/>
              </a:spcBef>
            </a:pPr>
            <a:r>
              <a:rPr lang="en-US" sz="1100" dirty="0" smtClean="0">
                <a:solidFill>
                  <a:srgbClr val="000000"/>
                </a:solidFill>
              </a:rPr>
              <a:t>SOURCE:  </a:t>
            </a:r>
            <a:r>
              <a:rPr lang="en-US" sz="1100" dirty="0">
                <a:solidFill>
                  <a:srgbClr val="000000"/>
                </a:solidFill>
              </a:rPr>
              <a:t>Kaiser/HRET Survey of Employer-Sponsored Health Benefits, </a:t>
            </a:r>
            <a:r>
              <a:rPr lang="en-US" sz="1100" dirty="0" smtClean="0">
                <a:solidFill>
                  <a:srgbClr val="000000"/>
                </a:solidFill>
              </a:rPr>
              <a:t>2013.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5407" name="Text Box 47"/>
          <p:cNvSpPr txBox="1">
            <a:spLocks noChangeArrowheads="1"/>
          </p:cNvSpPr>
          <p:nvPr/>
        </p:nvSpPr>
        <p:spPr bwMode="auto">
          <a:xfrm>
            <a:off x="3733800" y="2161401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$6,029</a:t>
            </a:r>
          </a:p>
        </p:txBody>
      </p:sp>
      <p:sp>
        <p:nvSpPr>
          <p:cNvPr id="15408" name="Text Box 48"/>
          <p:cNvSpPr txBox="1">
            <a:spLocks noChangeArrowheads="1"/>
          </p:cNvSpPr>
          <p:nvPr/>
        </p:nvSpPr>
        <p:spPr bwMode="auto">
          <a:xfrm>
            <a:off x="7924800" y="2387600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$16,543</a:t>
            </a:r>
            <a:endParaRPr lang="en-US" sz="1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09" name="Text Box 49"/>
          <p:cNvSpPr txBox="1">
            <a:spLocks noChangeArrowheads="1"/>
          </p:cNvSpPr>
          <p:nvPr/>
        </p:nvSpPr>
        <p:spPr bwMode="auto">
          <a:xfrm>
            <a:off x="3733800" y="2938790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$6,031</a:t>
            </a:r>
            <a:endParaRPr lang="en-US" sz="1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10" name="Text Box 50"/>
          <p:cNvSpPr txBox="1">
            <a:spLocks noChangeArrowheads="1"/>
          </p:cNvSpPr>
          <p:nvPr/>
        </p:nvSpPr>
        <p:spPr bwMode="auto">
          <a:xfrm>
            <a:off x="8001000" y="3243590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$16,671</a:t>
            </a:r>
            <a:endParaRPr lang="en-US" sz="1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11" name="Text Box 51"/>
          <p:cNvSpPr txBox="1">
            <a:spLocks noChangeArrowheads="1"/>
          </p:cNvSpPr>
          <p:nvPr/>
        </p:nvSpPr>
        <p:spPr bwMode="auto">
          <a:xfrm>
            <a:off x="3657600" y="3810000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$5,972</a:t>
            </a:r>
            <a:endParaRPr lang="en-US" sz="1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12" name="Text Box 52"/>
          <p:cNvSpPr txBox="1">
            <a:spLocks noChangeArrowheads="1"/>
          </p:cNvSpPr>
          <p:nvPr/>
        </p:nvSpPr>
        <p:spPr bwMode="auto">
          <a:xfrm>
            <a:off x="7848600" y="4081790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$16,429</a:t>
            </a:r>
            <a:endParaRPr lang="en-US" sz="1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13" name="Text Box 53"/>
          <p:cNvSpPr txBox="1">
            <a:spLocks noChangeArrowheads="1"/>
          </p:cNvSpPr>
          <p:nvPr/>
        </p:nvSpPr>
        <p:spPr bwMode="auto">
          <a:xfrm>
            <a:off x="3505200" y="4599801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$5,306*</a:t>
            </a:r>
            <a:endParaRPr lang="en-US" sz="1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14" name="Text Box 54"/>
          <p:cNvSpPr txBox="1">
            <a:spLocks noChangeArrowheads="1"/>
          </p:cNvSpPr>
          <p:nvPr/>
        </p:nvSpPr>
        <p:spPr bwMode="auto">
          <a:xfrm>
            <a:off x="7467600" y="4914313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$15,227*</a:t>
            </a:r>
            <a:endParaRPr lang="en-US" sz="1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15" name="Text Box 55"/>
          <p:cNvSpPr txBox="1">
            <a:spLocks noChangeArrowheads="1"/>
          </p:cNvSpPr>
          <p:nvPr/>
        </p:nvSpPr>
        <p:spPr bwMode="auto">
          <a:xfrm>
            <a:off x="3657600" y="5438001"/>
            <a:ext cx="1219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$5,884</a:t>
            </a:r>
            <a:endParaRPr lang="en-US" sz="1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16" name="Text Box 56"/>
          <p:cNvSpPr txBox="1">
            <a:spLocks noChangeArrowheads="1"/>
          </p:cNvSpPr>
          <p:nvPr/>
        </p:nvSpPr>
        <p:spPr bwMode="auto">
          <a:xfrm>
            <a:off x="8077200" y="5748010"/>
            <a:ext cx="762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$16,351</a:t>
            </a:r>
            <a:endParaRPr lang="en-US" sz="1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0835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65</Words>
  <Application>Microsoft Office PowerPoint</Application>
  <PresentationFormat>On-screen Show (4:3)</PresentationFormat>
  <Paragraphs>17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6.5  Average Annual Firm and Worker Premium Contributions and Total Premiums for Covered Workers for Single and Family Coverage, by Plan Type,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6.5  Average Annual Firm and Worker Premium Contributions and Total Premiums for Covered Workers for Single and Family Coverage, by Plan Type, 2013</dc:title>
  <dc:creator>NirmitaP</dc:creator>
  <cp:lastModifiedBy>NirmitaP</cp:lastModifiedBy>
  <cp:revision>1</cp:revision>
  <dcterms:created xsi:type="dcterms:W3CDTF">2013-08-06T20:58:53Z</dcterms:created>
  <dcterms:modified xsi:type="dcterms:W3CDTF">2013-08-06T20:58:53Z</dcterms:modified>
</cp:coreProperties>
</file>