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142135632930912"/>
          <c:y val="1.5660234372111937E-2"/>
          <c:w val="0.59744872446229191"/>
          <c:h val="0.908075787401574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Same premium for each employee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4.3380114264444216E-3"/>
                  <c:y val="7.732037213130522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9823983294817725E-3"/>
                  <c:y val="8.6070993180980878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32928">
                <a:noFill/>
              </a:ln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Same premium for each employee</c:v>
                </c:pt>
                <c:pt idx="1">
                  <c:v>Different premium for different employees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0.48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Different premium for different employees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2.1326711308797923E-3"/>
                  <c:y val="7.731428439237669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32928">
                <a:noFill/>
              </a:ln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Same premium for each employee</c:v>
                </c:pt>
                <c:pt idx="1">
                  <c:v>Different premium for different employees</c:v>
                </c:pt>
              </c:strCache>
            </c:strRef>
          </c:cat>
          <c:val>
            <c:numRef>
              <c:f>Sheet1!$B$3</c:f>
              <c:numCache>
                <c:formatCode>0%</c:formatCode>
                <c:ptCount val="1"/>
                <c:pt idx="0">
                  <c:v>0.52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40"/>
        <c:axId val="187562240"/>
        <c:axId val="187699200"/>
      </c:barChart>
      <c:catAx>
        <c:axId val="18756224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 w="16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87699200"/>
        <c:crosses val="autoZero"/>
        <c:auto val="1"/>
        <c:lblAlgn val="ctr"/>
        <c:lblOffset val="100"/>
        <c:noMultiLvlLbl val="0"/>
      </c:catAx>
      <c:valAx>
        <c:axId val="18769920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87562240"/>
        <c:crosses val="max"/>
        <c:crossBetween val="between"/>
        <c:majorUnit val="0.2"/>
      </c:valAx>
      <c:spPr>
        <a:noFill/>
        <a:ln w="329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94" b="0" i="0" u="none" strike="noStrike" baseline="0">
          <a:solidFill>
            <a:schemeClr val="tx1"/>
          </a:solidFill>
          <a:latin typeface="+mj-lt"/>
          <a:ea typeface="Tahoma"/>
          <a:cs typeface="Tahoma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988606122610544"/>
          <c:y val="1.5660234372111937E-2"/>
          <c:w val="0.61980074416452002"/>
          <c:h val="0.908075787401574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employees pay the same dollar amount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txPr>
              <a:bodyPr/>
              <a:lstStyle/>
              <a:p>
                <a:pPr algn="ctr"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</c:f>
              <c:numCache>
                <c:formatCode>0%</c:formatCode>
                <c:ptCount val="1"/>
                <c:pt idx="0">
                  <c:v>0.56000000000000005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Some employees pay more than others</c:v>
                </c:pt>
              </c:strCache>
            </c:strRef>
          </c:tx>
          <c:spPr>
            <a:solidFill>
              <a:schemeClr val="accent3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</c:f>
              <c:numCache>
                <c:formatCode>0%</c:formatCode>
                <c:ptCount val="1"/>
                <c:pt idx="0">
                  <c:v>0.41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Sheet1!$B$4</c:f>
              <c:numCache>
                <c:formatCode>0%</c:formatCode>
                <c:ptCount val="1"/>
                <c:pt idx="0">
                  <c:v>0.04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40"/>
        <c:axId val="177704320"/>
        <c:axId val="188101760"/>
      </c:barChart>
      <c:catAx>
        <c:axId val="17770432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 w="16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88101760"/>
        <c:crosses val="autoZero"/>
        <c:auto val="1"/>
        <c:lblAlgn val="ctr"/>
        <c:lblOffset val="100"/>
        <c:noMultiLvlLbl val="0"/>
      </c:catAx>
      <c:valAx>
        <c:axId val="18810176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77704320"/>
        <c:crosses val="max"/>
        <c:crossBetween val="between"/>
        <c:majorUnit val="0.2"/>
      </c:valAx>
      <c:spPr>
        <a:noFill/>
        <a:ln w="329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94" b="0" i="0" u="none" strike="noStrike" baseline="0">
          <a:solidFill>
            <a:schemeClr val="tx1"/>
          </a:solidFill>
          <a:latin typeface="+mj-lt"/>
          <a:ea typeface="Tahoma"/>
          <a:cs typeface="Tahoma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0.21139</cdr:y>
    </cdr:from>
    <cdr:to>
      <cdr:x>0.35514</cdr:x>
      <cdr:y>0.38786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347246"/>
          <a:ext cx="2839393" cy="2898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>
              <a:latin typeface="+mn-lt"/>
              <a:ea typeface="+mn-ea"/>
              <a:cs typeface="+mn-cs"/>
            </a:rPr>
            <a:t>Same premium for each employee</a:t>
          </a:r>
          <a:r>
            <a:rPr lang="en-US" sz="1100" dirty="0" smtClean="0"/>
            <a:t> 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</cdr:x>
      <cdr:y>0.5825</cdr:y>
    </cdr:from>
    <cdr:to>
      <cdr:x>0.3717</cdr:x>
      <cdr:y>0.83358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956846"/>
          <a:ext cx="2971793" cy="4124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>
              <a:latin typeface="+mn-lt"/>
              <a:ea typeface="+mn-ea"/>
              <a:cs typeface="+mn-cs"/>
            </a:rPr>
            <a:t>Different </a:t>
          </a:r>
          <a:r>
            <a:rPr lang="en-US" sz="1100" dirty="0" smtClean="0">
              <a:latin typeface="+mn-lt"/>
              <a:ea typeface="+mn-ea"/>
              <a:cs typeface="+mn-cs"/>
            </a:rPr>
            <a:t>premiums </a:t>
          </a:r>
          <a:r>
            <a:rPr lang="en-US" sz="1100" dirty="0">
              <a:latin typeface="+mn-lt"/>
              <a:ea typeface="+mn-ea"/>
              <a:cs typeface="+mn-cs"/>
            </a:rPr>
            <a:t>for different employees</a:t>
          </a:r>
          <a:r>
            <a:rPr lang="en-US" sz="1100" dirty="0" smtClean="0"/>
            <a:t> </a:t>
          </a:r>
          <a:endParaRPr 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0.07102</cdr:y>
    </cdr:from>
    <cdr:to>
      <cdr:x>0.36891</cdr:x>
      <cdr:y>0.35227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-609600" y="151538"/>
          <a:ext cx="3028954" cy="600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>
              <a:latin typeface="+mn-lt"/>
              <a:ea typeface="+mn-ea"/>
              <a:cs typeface="+mn-cs"/>
            </a:rPr>
            <a:t>Firm contributes the same dollar amount </a:t>
          </a:r>
          <a:r>
            <a:rPr lang="en-US" sz="1100" dirty="0" smtClean="0"/>
            <a:t>for </a:t>
          </a:r>
        </a:p>
        <a:p xmlns:a="http://schemas.openxmlformats.org/drawingml/2006/main">
          <a:r>
            <a:rPr lang="en-US" sz="1100" dirty="0" smtClean="0"/>
            <a:t>all employees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</cdr:x>
      <cdr:y>0.36919</cdr:y>
    </cdr:from>
    <cdr:to>
      <cdr:x>0.35267</cdr:x>
      <cdr:y>0.58794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0" y="738477"/>
          <a:ext cx="2895615" cy="437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en-US" sz="1100" dirty="0" smtClean="0">
              <a:latin typeface="+mn-lt"/>
              <a:ea typeface="+mn-ea"/>
              <a:cs typeface="+mn-cs"/>
            </a:rPr>
            <a:t>Firm contributes more for some employees than others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</cdr:x>
      <cdr:y>0.67395</cdr:y>
    </cdr:from>
    <cdr:to>
      <cdr:x>0.37123</cdr:x>
      <cdr:y>0.79895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0" y="1348077"/>
          <a:ext cx="3048002" cy="250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>
              <a:latin typeface="+mn-lt"/>
              <a:ea typeface="+mn-ea"/>
              <a:cs typeface="+mn-cs"/>
            </a:rPr>
            <a:t>Don't Know</a:t>
          </a:r>
          <a:r>
            <a:rPr lang="en-US" sz="1100" dirty="0" smtClean="0"/>
            <a:t> 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0.29466</cdr:x>
      <cdr:y>0.65625</cdr:y>
    </cdr:from>
    <cdr:to>
      <cdr:x>0.34107</cdr:x>
      <cdr:y>0.75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419350" y="1600200"/>
          <a:ext cx="3810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71C91-CFD6-4541-9642-BC162A54EDB9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AD157A-9A75-46A2-817A-0C1EDD57D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245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BEF450-2D21-4A12-98C0-03D13AA3672A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027"/>
            <a:ext cx="5029200" cy="4114488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  <a:ln/>
        </p:spPr>
        <p:txBody>
          <a:bodyPr/>
          <a:lstStyle/>
          <a:p>
            <a:r>
              <a:rPr lang="en-US" sz="2400" b="1" dirty="0">
                <a:latin typeface="+mn-lt"/>
              </a:rPr>
              <a:t>Exhibit </a:t>
            </a:r>
            <a:r>
              <a:rPr lang="en-US" sz="2400" b="1" dirty="0" smtClean="0">
                <a:latin typeface="+mn-lt"/>
              </a:rPr>
              <a:t>6.25</a:t>
            </a:r>
            <a:r>
              <a:rPr lang="en-US" sz="2400" b="1" dirty="0">
                <a:latin typeface="+mn-lt"/>
              </a:rPr>
              <a:t/>
            </a:r>
            <a:br>
              <a:rPr lang="en-US" sz="2400" b="1" dirty="0">
                <a:latin typeface="+mn-lt"/>
              </a:rPr>
            </a:br>
            <a:r>
              <a:rPr lang="en-US" sz="2400" b="1" dirty="0">
                <a:latin typeface="+mn-lt"/>
              </a:rPr>
              <a:t>Among Firms Offering Health Benefits with Fewer Than 20 Employees, Variations in Premiums and Firm Premium Contributions for Single Coverage, </a:t>
            </a:r>
            <a:r>
              <a:rPr lang="en-US" sz="2400" b="1" dirty="0" smtClean="0">
                <a:latin typeface="+mn-lt"/>
              </a:rPr>
              <a:t>2013</a:t>
            </a:r>
            <a:endParaRPr lang="en-US" sz="2400" b="1" dirty="0">
              <a:latin typeface="+mn-lt"/>
            </a:endParaRPr>
          </a:p>
        </p:txBody>
      </p:sp>
      <p:graphicFrame>
        <p:nvGraphicFramePr>
          <p:cNvPr id="10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514251885"/>
              </p:ext>
            </p:extLst>
          </p:nvPr>
        </p:nvGraphicFramePr>
        <p:xfrm>
          <a:off x="539750" y="2167354"/>
          <a:ext cx="7995138" cy="1642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0" y="6172200"/>
            <a:ext cx="8458200" cy="651460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100" dirty="0" smtClean="0"/>
              <a:t>*Among  firms that receive a bill itemizing </a:t>
            </a:r>
            <a:r>
              <a:rPr lang="en-US" sz="1100" dirty="0"/>
              <a:t>the per employee cost. </a:t>
            </a:r>
            <a:r>
              <a:rPr lang="en-US" sz="1100" dirty="0" smtClean="0"/>
              <a:t> Eighty-six percent of firms with fewer than 20 employees have </a:t>
            </a:r>
            <a:r>
              <a:rPr lang="en-US" sz="1100" dirty="0"/>
              <a:t>at least one plan that provides a bill itemizing per </a:t>
            </a:r>
            <a:r>
              <a:rPr lang="en-US" sz="1100" dirty="0" smtClean="0"/>
              <a:t>employee </a:t>
            </a:r>
            <a:r>
              <a:rPr lang="en-US" sz="1100" dirty="0"/>
              <a:t>premium </a:t>
            </a:r>
            <a:r>
              <a:rPr lang="en-US" sz="1100" dirty="0" smtClean="0"/>
              <a:t>costs.</a:t>
            </a:r>
            <a:endParaRPr lang="en-US" sz="1100" dirty="0"/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2013.</a:t>
            </a:r>
            <a:endParaRPr lang="en-US" sz="1100" dirty="0"/>
          </a:p>
        </p:txBody>
      </p:sp>
      <p:graphicFrame>
        <p:nvGraphicFramePr>
          <p:cNvPr id="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3215216"/>
              </p:ext>
            </p:extLst>
          </p:nvPr>
        </p:nvGraphicFramePr>
        <p:xfrm>
          <a:off x="642257" y="4171950"/>
          <a:ext cx="8210550" cy="200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6050" y="1828800"/>
            <a:ext cx="8166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Firm is charged the same or different premiums for single coverage*:</a:t>
            </a:r>
            <a:endParaRPr lang="en-US" sz="1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85057" y="3950827"/>
            <a:ext cx="762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Firm contributes the same or different dollar amounts for single coverage premium: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45900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109</Words>
  <Application>Microsoft Office PowerPoint</Application>
  <PresentationFormat>On-screen Show (4:3)</PresentationFormat>
  <Paragraphs>14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6.25 Among Firms Offering Health Benefits with Fewer Than 20 Employees, Variations in Premiums and Firm Premium Contributions for Single Coverage,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6.25 Among Firms Offering Health Benefits with Fewer Than 20 Employees, Variations in Premiums and Firm Premium Contributions for Single Coverage, 2013</dc:title>
  <dc:creator>NirmitaP</dc:creator>
  <cp:lastModifiedBy>NirmitaP</cp:lastModifiedBy>
  <cp:revision>1</cp:revision>
  <dcterms:created xsi:type="dcterms:W3CDTF">2013-08-06T20:58:41Z</dcterms:created>
  <dcterms:modified xsi:type="dcterms:W3CDTF">2013-08-06T20:58:42Z</dcterms:modified>
</cp:coreProperties>
</file>