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</p:sldMasterIdLst>
  <p:notesMasterIdLst>
    <p:notesMasterId r:id="rId3"/>
  </p:notes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99" d="100"/>
          <a:sy n="99" d="100"/>
        </p:scale>
        <p:origin x="-732" y="18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5406172408832073"/>
          <c:y val="8.1387933902628384E-2"/>
          <c:w val="0.70994884916056078"/>
          <c:h val="0.67580717903219845"/>
        </c:manualLayout>
      </c:layout>
      <c:barChart>
        <c:barDir val="bar"/>
        <c:grouping val="percentStack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0%</c:v>
                </c:pt>
              </c:strCache>
            </c:strRef>
          </c:tx>
          <c:spPr>
            <a:solidFill>
              <a:schemeClr val="accent1"/>
            </a:solidFill>
            <a:ln w="9525">
              <a:solidFill>
                <a:schemeClr val="tx1"/>
              </a:solidFill>
              <a:prstDash val="solid"/>
            </a:ln>
          </c:spPr>
          <c:invertIfNegative val="0"/>
          <c:dLbls>
            <c:dLbl>
              <c:idx val="0"/>
              <c:layout>
                <c:manualLayout>
                  <c:x val="1.0961049804717E-2"/>
                  <c:y val="2.3474178403755869E-3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7.8293212890835715E-3"/>
                  <c:y val="2.3474178403755869E-3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6.2634570312668572E-3"/>
                  <c:y val="0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2.975142089851757E-2"/>
                  <c:y val="3.7558894655536676E-2"/>
                </c:manualLayout>
              </c:layout>
              <c:spPr>
                <a:noFill/>
                <a:ln w="32928">
                  <a:noFill/>
                </a:ln>
              </c:spPr>
              <c:txPr>
                <a:bodyPr/>
                <a:lstStyle/>
                <a:p>
                  <a:pPr>
                    <a:defRPr sz="1100" b="0" i="0" u="none" strike="noStrike" baseline="0">
                      <a:solidFill>
                        <a:schemeClr val="tx1"/>
                      </a:solidFill>
                      <a:latin typeface="+mn-lt"/>
                      <a:ea typeface="Tahoma"/>
                      <a:cs typeface="Tahoma"/>
                    </a:defRPr>
                  </a:pPr>
                  <a:endParaRPr lang="en-US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spPr>
              <a:noFill/>
              <a:ln w="32928">
                <a:noFill/>
              </a:ln>
            </c:spPr>
            <c:txPr>
              <a:bodyPr/>
              <a:lstStyle/>
              <a:p>
                <a:pPr>
                  <a:defRPr sz="1100" b="0" i="0" u="none" strike="noStrike" baseline="0">
                    <a:solidFill>
                      <a:schemeClr val="bg1"/>
                    </a:solidFill>
                    <a:latin typeface="+mn-lt"/>
                    <a:ea typeface="Tahoma"/>
                    <a:cs typeface="Tahoma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val>
            <c:numRef>
              <c:f>Sheet1!$B$2:$J$2</c:f>
              <c:numCache>
                <c:formatCode>0%</c:formatCode>
                <c:ptCount val="9"/>
                <c:pt idx="0">
                  <c:v>0.01</c:v>
                </c:pt>
                <c:pt idx="1">
                  <c:v>0.02</c:v>
                </c:pt>
                <c:pt idx="2">
                  <c:v>0.02</c:v>
                </c:pt>
                <c:pt idx="3">
                  <c:v>0.01</c:v>
                </c:pt>
                <c:pt idx="5">
                  <c:v>0.14000000000000001</c:v>
                </c:pt>
                <c:pt idx="6">
                  <c:v>0.23</c:v>
                </c:pt>
                <c:pt idx="7">
                  <c:v>0.2</c:v>
                </c:pt>
                <c:pt idx="8">
                  <c:v>0.08</c:v>
                </c:pt>
              </c:numCache>
            </c:numRef>
          </c:val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Greater Than 0%, Less Than Or Equal To 25%</c:v>
                </c:pt>
              </c:strCache>
            </c:strRef>
          </c:tx>
          <c:spPr>
            <a:solidFill>
              <a:schemeClr val="accent2"/>
            </a:solidFill>
            <a:ln w="9525">
              <a:solidFill>
                <a:schemeClr val="tx1"/>
              </a:solidFill>
              <a:prstDash val="solid"/>
            </a:ln>
          </c:spPr>
          <c:invertIfNegative val="0"/>
          <c:dLbls>
            <c:spPr>
              <a:noFill/>
              <a:ln w="32928">
                <a:noFill/>
              </a:ln>
            </c:spPr>
            <c:txPr>
              <a:bodyPr/>
              <a:lstStyle/>
              <a:p>
                <a:pPr>
                  <a:defRPr sz="1100" b="0" i="0" u="none" strike="noStrike" baseline="0">
                    <a:solidFill>
                      <a:schemeClr val="bg1"/>
                    </a:solidFill>
                    <a:latin typeface="+mn-lt"/>
                    <a:ea typeface="Tahoma"/>
                    <a:cs typeface="Tahoma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val>
            <c:numRef>
              <c:f>Sheet1!$B$3:$J$3</c:f>
              <c:numCache>
                <c:formatCode>0%</c:formatCode>
                <c:ptCount val="9"/>
                <c:pt idx="0">
                  <c:v>0.21</c:v>
                </c:pt>
                <c:pt idx="1">
                  <c:v>0.36</c:v>
                </c:pt>
                <c:pt idx="2">
                  <c:v>0.26</c:v>
                </c:pt>
                <c:pt idx="3">
                  <c:v>0.18</c:v>
                </c:pt>
                <c:pt idx="5">
                  <c:v>0.36</c:v>
                </c:pt>
                <c:pt idx="6">
                  <c:v>0.56000000000000005</c:v>
                </c:pt>
                <c:pt idx="7">
                  <c:v>0.4</c:v>
                </c:pt>
                <c:pt idx="8">
                  <c:v>0.35</c:v>
                </c:pt>
              </c:numCache>
            </c:numRef>
          </c:val>
        </c:ser>
        <c:ser>
          <c:idx val="2"/>
          <c:order val="2"/>
          <c:tx>
            <c:strRef>
              <c:f>Sheet1!$A$4</c:f>
              <c:strCache>
                <c:ptCount val="1"/>
                <c:pt idx="0">
                  <c:v>Greater Than 25%, Less Than Or Equal To 50%</c:v>
                </c:pt>
              </c:strCache>
            </c:strRef>
          </c:tx>
          <c:spPr>
            <a:solidFill>
              <a:schemeClr val="accent4"/>
            </a:solidFill>
            <a:ln w="9525">
              <a:solidFill>
                <a:schemeClr val="tx1"/>
              </a:solidFill>
              <a:prstDash val="solid"/>
            </a:ln>
          </c:spPr>
          <c:invertIfNegative val="0"/>
          <c:dLbls>
            <c:spPr>
              <a:noFill/>
              <a:ln w="32928">
                <a:noFill/>
              </a:ln>
            </c:spPr>
            <c:txPr>
              <a:bodyPr/>
              <a:lstStyle/>
              <a:p>
                <a:pPr>
                  <a:defRPr sz="1100" b="0" i="0" u="none" strike="noStrike" baseline="0">
                    <a:solidFill>
                      <a:schemeClr val="tx1"/>
                    </a:solidFill>
                    <a:latin typeface="+mn-lt"/>
                    <a:ea typeface="Tahoma"/>
                    <a:cs typeface="Tahoma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val>
            <c:numRef>
              <c:f>Sheet1!$B$4:$J$4</c:f>
              <c:numCache>
                <c:formatCode>0%</c:formatCode>
                <c:ptCount val="9"/>
                <c:pt idx="0">
                  <c:v>0.62</c:v>
                </c:pt>
                <c:pt idx="1">
                  <c:v>0.57999999999999996</c:v>
                </c:pt>
                <c:pt idx="2">
                  <c:v>0.57999999999999996</c:v>
                </c:pt>
                <c:pt idx="3">
                  <c:v>0.66</c:v>
                </c:pt>
                <c:pt idx="5">
                  <c:v>0.44</c:v>
                </c:pt>
                <c:pt idx="6">
                  <c:v>0.19</c:v>
                </c:pt>
                <c:pt idx="7">
                  <c:v>0.35</c:v>
                </c:pt>
                <c:pt idx="8">
                  <c:v>0.5</c:v>
                </c:pt>
              </c:numCache>
            </c:numRef>
          </c:val>
        </c:ser>
        <c:ser>
          <c:idx val="3"/>
          <c:order val="3"/>
          <c:tx>
            <c:strRef>
              <c:f>Sheet1!$A$5</c:f>
              <c:strCache>
                <c:ptCount val="1"/>
                <c:pt idx="0">
                  <c:v>Greater Than 50%</c:v>
                </c:pt>
              </c:strCache>
            </c:strRef>
          </c:tx>
          <c:spPr>
            <a:solidFill>
              <a:schemeClr val="accent5"/>
            </a:solidFill>
            <a:ln w="9525">
              <a:solidFill>
                <a:schemeClr val="tx1"/>
              </a:solidFill>
              <a:prstDash val="solid"/>
            </a:ln>
          </c:spPr>
          <c:invertIfNegative val="0"/>
          <c:dLbls>
            <c:dLbl>
              <c:idx val="0"/>
              <c:layout>
                <c:manualLayout>
                  <c:x val="-5.4165340716649324E-3"/>
                  <c:y val="-2.3472330043251641E-3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-1.4092778320350429E-2"/>
                  <c:y val="-2.3474178403755869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6"/>
              <c:layout>
                <c:manualLayout>
                  <c:x val="2.3487963867250713E-2"/>
                  <c:y val="5.5450815126982369E-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100" b="0">
                    <a:solidFill>
                      <a:schemeClr val="tx1"/>
                    </a:solidFill>
                    <a:latin typeface="+mn-lt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val>
            <c:numRef>
              <c:f>Sheet1!$B$5:$J$5</c:f>
              <c:numCache>
                <c:formatCode>0%</c:formatCode>
                <c:ptCount val="9"/>
                <c:pt idx="0">
                  <c:v>0.15</c:v>
                </c:pt>
                <c:pt idx="1">
                  <c:v>0.04</c:v>
                </c:pt>
                <c:pt idx="2">
                  <c:v>0.13</c:v>
                </c:pt>
                <c:pt idx="3">
                  <c:v>0.15</c:v>
                </c:pt>
                <c:pt idx="5">
                  <c:v>0.06</c:v>
                </c:pt>
                <c:pt idx="6">
                  <c:v>0.01</c:v>
                </c:pt>
                <c:pt idx="7">
                  <c:v>0.05</c:v>
                </c:pt>
                <c:pt idx="8">
                  <c:v>0.06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00"/>
        <c:overlap val="100"/>
        <c:axId val="113405312"/>
        <c:axId val="113419392"/>
      </c:barChart>
      <c:catAx>
        <c:axId val="113405312"/>
        <c:scaling>
          <c:orientation val="maxMin"/>
        </c:scaling>
        <c:delete val="0"/>
        <c:axPos val="l"/>
        <c:numFmt formatCode="General" sourceLinked="1"/>
        <c:majorTickMark val="out"/>
        <c:minorTickMark val="none"/>
        <c:tickLblPos val="none"/>
        <c:spPr>
          <a:noFill/>
          <a:ln w="16464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037" b="1" i="0" u="none" strike="noStrike" baseline="0">
                <a:solidFill>
                  <a:schemeClr val="tx1"/>
                </a:solidFill>
                <a:latin typeface="Tahoma"/>
                <a:ea typeface="Tahoma"/>
                <a:cs typeface="Tahoma"/>
              </a:defRPr>
            </a:pPr>
            <a:endParaRPr lang="en-US"/>
          </a:p>
        </c:txPr>
        <c:crossAx val="113419392"/>
        <c:crosses val="autoZero"/>
        <c:auto val="1"/>
        <c:lblAlgn val="ctr"/>
        <c:lblOffset val="100"/>
        <c:tickMarkSkip val="1"/>
        <c:noMultiLvlLbl val="0"/>
      </c:catAx>
      <c:valAx>
        <c:axId val="113419392"/>
        <c:scaling>
          <c:orientation val="minMax"/>
        </c:scaling>
        <c:delete val="0"/>
        <c:axPos val="b"/>
        <c:numFmt formatCode="0%" sourceLinked="1"/>
        <c:majorTickMark val="out"/>
        <c:minorTickMark val="none"/>
        <c:tickLblPos val="nextTo"/>
        <c:spPr>
          <a:ln w="4116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200" b="1" i="0" u="none" strike="noStrike" baseline="0">
                <a:solidFill>
                  <a:schemeClr val="tx1"/>
                </a:solidFill>
                <a:latin typeface="+mj-lt"/>
                <a:ea typeface="Tahoma"/>
                <a:cs typeface="Tahoma"/>
              </a:defRPr>
            </a:pPr>
            <a:endParaRPr lang="en-US"/>
          </a:p>
        </c:txPr>
        <c:crossAx val="113405312"/>
        <c:crosses val="max"/>
        <c:crossBetween val="between"/>
        <c:majorUnit val="0.2"/>
      </c:valAx>
      <c:spPr>
        <a:noFill/>
        <a:ln w="32928">
          <a:noFill/>
        </a:ln>
      </c:spPr>
    </c:plotArea>
    <c:legend>
      <c:legendPos val="r"/>
      <c:layout>
        <c:manualLayout>
          <c:xMode val="edge"/>
          <c:yMode val="edge"/>
          <c:x val="0.43185969067153013"/>
          <c:y val="0.82807862925585007"/>
          <c:w val="0.45008906315327829"/>
          <c:h val="0.16843111160400726"/>
        </c:manualLayout>
      </c:layout>
      <c:overlay val="0"/>
      <c:spPr>
        <a:noFill/>
        <a:ln w="4116">
          <a:noFill/>
          <a:prstDash val="solid"/>
        </a:ln>
      </c:spPr>
      <c:txPr>
        <a:bodyPr/>
        <a:lstStyle/>
        <a:p>
          <a:pPr>
            <a:defRPr sz="1200" b="1" i="0" u="none" strike="noStrike" baseline="0">
              <a:solidFill>
                <a:schemeClr val="tx1"/>
              </a:solidFill>
              <a:latin typeface="+mn-lt"/>
              <a:ea typeface="Tahoma"/>
              <a:cs typeface="Tahoma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394" b="0" i="0" u="none" strike="noStrike" baseline="0">
          <a:solidFill>
            <a:schemeClr val="tx1"/>
          </a:solidFill>
          <a:latin typeface="Tahoma"/>
          <a:ea typeface="Tahoma"/>
          <a:cs typeface="Tahoma"/>
        </a:defRPr>
      </a:pPr>
      <a:endParaRPr lang="en-US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9AF51D7-E390-4016-9A0D-3C8BA4DF6464}" type="datetimeFigureOut">
              <a:rPr lang="en-US" smtClean="0"/>
              <a:t>8/7/2013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0ADD601-897E-430A-A98F-D80B0EE615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179078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DBEF450-2D21-4A12-98C0-03D13AA3672A}" type="slidenum">
              <a:rPr lang="en-US"/>
              <a:pPr/>
              <a:t>1</a:t>
            </a:fld>
            <a:endParaRPr lang="en-US" dirty="0"/>
          </a:p>
        </p:txBody>
      </p:sp>
      <p:sp>
        <p:nvSpPr>
          <p:cNvPr id="92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4027"/>
            <a:ext cx="5029200" cy="4114488"/>
          </a:xfrm>
        </p:spPr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896112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dirty="0" smtClean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10786866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443484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7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8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dirty="0" smtClean="0"/>
              <a:t>Click to edit Master title style</a:t>
            </a:r>
          </a:p>
        </p:txBody>
      </p:sp>
      <p:sp>
        <p:nvSpPr>
          <p:cNvPr id="19" name="Content Placeholder 2"/>
          <p:cNvSpPr>
            <a:spLocks noGrp="1"/>
          </p:cNvSpPr>
          <p:nvPr>
            <p:ph idx="12"/>
          </p:nvPr>
        </p:nvSpPr>
        <p:spPr>
          <a:xfrm>
            <a:off x="4617720" y="1097280"/>
            <a:ext cx="443484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959904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4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dirty="0" smtClean="0"/>
              <a:t>Click to edit Master title style</a:t>
            </a:r>
          </a:p>
        </p:txBody>
      </p:sp>
      <p:sp>
        <p:nvSpPr>
          <p:cNvPr id="15" name="Content Placeholder 2"/>
          <p:cNvSpPr>
            <a:spLocks noGrp="1"/>
          </p:cNvSpPr>
          <p:nvPr>
            <p:ph idx="12"/>
          </p:nvPr>
        </p:nvSpPr>
        <p:spPr>
          <a:xfrm>
            <a:off x="310896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6" name="Content Placeholder 2"/>
          <p:cNvSpPr>
            <a:spLocks noGrp="1"/>
          </p:cNvSpPr>
          <p:nvPr>
            <p:ph idx="13"/>
          </p:nvPr>
        </p:nvSpPr>
        <p:spPr>
          <a:xfrm>
            <a:off x="612648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63415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6" name="Tit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dirty="0" smtClean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32312335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33127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>
  <p:cSld name="Title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hart Placeholder 2"/>
          <p:cNvSpPr>
            <a:spLocks noGrp="1"/>
          </p:cNvSpPr>
          <p:nvPr>
            <p:ph type="chart" idx="1"/>
          </p:nvPr>
        </p:nvSpPr>
        <p:spPr>
          <a:xfrm>
            <a:off x="685800" y="1981200"/>
            <a:ext cx="7772400" cy="4114800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067357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9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dirty="0" smtClean="0"/>
              <a:t>Click to edit Master title style</a:t>
            </a:r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8503920" y="6217920"/>
            <a:ext cx="548640" cy="55143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4417165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</p:sldLayoutIdLst>
  <p:timing>
    <p:tnLst>
      <p:par>
        <p:cTn id="1" dur="indefinite" restart="never" nodeType="tmRoot"/>
      </p:par>
    </p:tnLst>
  </p:timing>
  <p:txStyles>
    <p:titleStyle>
      <a:lvl1pPr algn="l" rtl="0" eaLnBrk="1" fontAlgn="base" hangingPunct="1">
        <a:spcBef>
          <a:spcPct val="0"/>
        </a:spcBef>
        <a:spcAft>
          <a:spcPct val="0"/>
        </a:spcAft>
        <a:defRPr lang="en-US" sz="2600" b="1" i="0" dirty="0" smtClean="0">
          <a:solidFill>
            <a:srgbClr val="000000"/>
          </a:solidFill>
          <a:latin typeface="Meta Offc Pro"/>
          <a:ea typeface="+mj-ea"/>
          <a:cs typeface="Meta Offc Pro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5" name="Rectangle 3"/>
          <p:cNvSpPr>
            <a:spLocks noGrp="1" noChangeArrowheads="1"/>
          </p:cNvSpPr>
          <p:nvPr>
            <p:ph type="title"/>
          </p:nvPr>
        </p:nvSpPr>
        <p:spPr>
          <a:xfrm>
            <a:off x="0" y="-20053"/>
            <a:ext cx="9144000" cy="914400"/>
          </a:xfrm>
          <a:noFill/>
          <a:ln/>
        </p:spPr>
        <p:txBody>
          <a:bodyPr/>
          <a:lstStyle/>
          <a:p>
            <a:r>
              <a:rPr lang="en-US" sz="2400" b="1" dirty="0">
                <a:latin typeface="+mn-lt"/>
              </a:rPr>
              <a:t>Exhibit </a:t>
            </a:r>
            <a:r>
              <a:rPr lang="en-US" sz="2400" b="1" dirty="0" smtClean="0">
                <a:latin typeface="+mn-lt"/>
              </a:rPr>
              <a:t>6.18</a:t>
            </a:r>
            <a:br>
              <a:rPr lang="en-US" sz="2400" b="1" dirty="0" smtClean="0">
                <a:latin typeface="+mn-lt"/>
              </a:rPr>
            </a:br>
            <a:r>
              <a:rPr lang="en-US" sz="2400" b="1" dirty="0" smtClean="0">
                <a:latin typeface="+mn-lt"/>
              </a:rPr>
              <a:t>Distribution </a:t>
            </a:r>
            <a:r>
              <a:rPr lang="en-US" sz="2400" b="1" dirty="0">
                <a:latin typeface="+mn-lt"/>
              </a:rPr>
              <a:t>of the Percentage of Total Premium Paid by Covered Workers for Single and Family Coverage, by </a:t>
            </a:r>
            <a:r>
              <a:rPr lang="en-US" sz="2400" b="1" dirty="0" smtClean="0">
                <a:latin typeface="+mn-lt"/>
              </a:rPr>
              <a:t>Wage Level, 2013</a:t>
            </a:r>
            <a:endParaRPr lang="en-US" sz="2400" b="1" dirty="0">
              <a:latin typeface="+mn-lt"/>
            </a:endParaRPr>
          </a:p>
        </p:txBody>
      </p:sp>
      <p:graphicFrame>
        <p:nvGraphicFramePr>
          <p:cNvPr id="10" name="Object 2"/>
          <p:cNvGraphicFramePr>
            <a:graphicFrameLocks noGrp="1" noChangeAspect="1"/>
          </p:cNvGraphicFramePr>
          <p:nvPr>
            <p:ph type="chart" idx="1"/>
            <p:extLst>
              <p:ext uri="{D42A27DB-BD31-4B8C-83A1-F6EECF244321}">
                <p14:modId xmlns:p14="http://schemas.microsoft.com/office/powerpoint/2010/main" val="3718483216"/>
              </p:ext>
            </p:extLst>
          </p:nvPr>
        </p:nvGraphicFramePr>
        <p:xfrm>
          <a:off x="990600" y="1535668"/>
          <a:ext cx="8110537" cy="518383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8196" name="Text Box 4"/>
          <p:cNvSpPr txBox="1">
            <a:spLocks noChangeArrowheads="1"/>
          </p:cNvSpPr>
          <p:nvPr/>
        </p:nvSpPr>
        <p:spPr bwMode="auto">
          <a:xfrm>
            <a:off x="152400" y="5943600"/>
            <a:ext cx="4191000" cy="854080"/>
          </a:xfrm>
          <a:prstGeom prst="rect">
            <a:avLst/>
          </a:prstGeom>
          <a:noFill/>
          <a:ln w="9525" cap="sq">
            <a:noFill/>
            <a:miter lim="800000"/>
            <a:headEnd type="none" w="sm" len="sm"/>
            <a:tailEnd type="none" w="sm" len="sm"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100" dirty="0"/>
              <a:t>* Distributions for </a:t>
            </a:r>
            <a:r>
              <a:rPr lang="en-US" sz="1100" dirty="0" smtClean="0"/>
              <a:t>High-Wage and Low-Wage Firms </a:t>
            </a:r>
            <a:r>
              <a:rPr lang="en-US" sz="1100" dirty="0"/>
              <a:t>are statistically different </a:t>
            </a:r>
            <a:r>
              <a:rPr lang="en-US" sz="1100" dirty="0" smtClean="0"/>
              <a:t>within </a:t>
            </a:r>
            <a:r>
              <a:rPr lang="en-US" sz="1100" smtClean="0"/>
              <a:t>coverage </a:t>
            </a:r>
            <a:r>
              <a:rPr lang="en-US" sz="1100" smtClean="0"/>
              <a:t>type (</a:t>
            </a:r>
            <a:r>
              <a:rPr lang="en-US" sz="1100" dirty="0" smtClean="0"/>
              <a:t>p</a:t>
            </a:r>
            <a:r>
              <a:rPr lang="en-US" sz="1100" dirty="0"/>
              <a:t>&lt;.05).</a:t>
            </a:r>
          </a:p>
          <a:p>
            <a:pPr>
              <a:spcBef>
                <a:spcPct val="50000"/>
              </a:spcBef>
            </a:pPr>
            <a:r>
              <a:rPr lang="en-US" sz="1100" dirty="0" smtClean="0"/>
              <a:t>SOURCE:  </a:t>
            </a:r>
            <a:r>
              <a:rPr lang="en-US" sz="1100" dirty="0"/>
              <a:t>Kaiser/HRET Survey of Employer-Sponsored Health Benefits, </a:t>
            </a:r>
            <a:r>
              <a:rPr lang="en-US" sz="1100" dirty="0" smtClean="0"/>
              <a:t>2013.</a:t>
            </a:r>
            <a:endParaRPr lang="en-US" sz="1100" dirty="0"/>
          </a:p>
        </p:txBody>
      </p:sp>
      <p:sp>
        <p:nvSpPr>
          <p:cNvPr id="8201" name="Line 9"/>
          <p:cNvSpPr>
            <a:spLocks noChangeShapeType="1"/>
          </p:cNvSpPr>
          <p:nvPr/>
        </p:nvSpPr>
        <p:spPr bwMode="auto">
          <a:xfrm>
            <a:off x="2819400" y="3709601"/>
            <a:ext cx="5943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 sz="1100" dirty="0"/>
          </a:p>
        </p:txBody>
      </p:sp>
      <p:sp>
        <p:nvSpPr>
          <p:cNvPr id="20" name="Text Box 6"/>
          <p:cNvSpPr txBox="1">
            <a:spLocks noChangeArrowheads="1"/>
          </p:cNvSpPr>
          <p:nvPr/>
        </p:nvSpPr>
        <p:spPr bwMode="auto">
          <a:xfrm>
            <a:off x="-76200" y="3533001"/>
            <a:ext cx="1447800" cy="2769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55563" algn="r">
              <a:spcBef>
                <a:spcPct val="50000"/>
              </a:spcBef>
            </a:pPr>
            <a:r>
              <a:rPr lang="en-US" sz="1200" b="1" dirty="0" smtClean="0"/>
              <a:t>FAMILY COVERAGE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23067018"/>
              </p:ext>
            </p:extLst>
          </p:nvPr>
        </p:nvGraphicFramePr>
        <p:xfrm>
          <a:off x="237022" y="1752600"/>
          <a:ext cx="2734778" cy="1760269"/>
        </p:xfrm>
        <a:graphic>
          <a:graphicData uri="http://schemas.openxmlformats.org/drawingml/2006/table">
            <a:tbl>
              <a:tblPr/>
              <a:tblGrid>
                <a:gridCol w="268236"/>
                <a:gridCol w="2466542"/>
              </a:tblGrid>
              <a:tr h="151040">
                <a:tc gridSpan="2">
                  <a:txBody>
                    <a:bodyPr/>
                    <a:lstStyle/>
                    <a:p>
                      <a:pPr algn="l" rtl="0" fontAlgn="ctr"/>
                      <a:r>
                        <a:rPr lang="en-US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Lower </a:t>
                      </a:r>
                      <a:r>
                        <a:rPr lang="en-US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Wage </a:t>
                      </a:r>
                      <a:r>
                        <a:rPr lang="en-US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Workers*</a:t>
                      </a:r>
                      <a:endParaRPr 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84610">
                <a:tc>
                  <a:txBody>
                    <a:bodyPr/>
                    <a:lstStyle/>
                    <a:p>
                      <a:pPr algn="l" fontAlgn="b"/>
                      <a:endParaRPr lang="en-US" sz="105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Less </a:t>
                      </a:r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Than 35% Earn $</a:t>
                      </a:r>
                      <a:r>
                        <a:rPr lang="en-US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23,000 </a:t>
                      </a:r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a Year or </a:t>
                      </a:r>
                      <a:r>
                        <a:rPr lang="en-US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Less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24095">
                <a:tc>
                  <a:txBody>
                    <a:bodyPr/>
                    <a:lstStyle/>
                    <a:p>
                      <a:pPr algn="l" fontAlgn="b"/>
                      <a:endParaRPr lang="en-US" sz="105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35</a:t>
                      </a:r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% or More Earn $</a:t>
                      </a:r>
                      <a:r>
                        <a:rPr lang="en-US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23,000 </a:t>
                      </a:r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a Year or </a:t>
                      </a:r>
                      <a:r>
                        <a:rPr lang="en-US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Less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97159">
                <a:tc gridSpan="2">
                  <a:txBody>
                    <a:bodyPr/>
                    <a:lstStyle/>
                    <a:p>
                      <a:pPr algn="l" rtl="0" fontAlgn="ctr"/>
                      <a:r>
                        <a:rPr lang="en-US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Higher </a:t>
                      </a:r>
                      <a:r>
                        <a:rPr lang="en-US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Wage </a:t>
                      </a:r>
                      <a:r>
                        <a:rPr lang="en-US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Workers*</a:t>
                      </a:r>
                      <a:endParaRPr 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46714">
                <a:tc>
                  <a:txBody>
                    <a:bodyPr/>
                    <a:lstStyle/>
                    <a:p>
                      <a:pPr algn="l" fontAlgn="b"/>
                      <a:endParaRPr lang="en-US" sz="105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Less </a:t>
                      </a:r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Than 35% Earn $</a:t>
                      </a:r>
                      <a:r>
                        <a:rPr lang="en-US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56,000 </a:t>
                      </a:r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a Year or </a:t>
                      </a:r>
                      <a:r>
                        <a:rPr lang="en-US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More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algn="l" fontAlgn="b"/>
                      <a:endParaRPr lang="en-US" sz="105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35</a:t>
                      </a:r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% or More Earn $</a:t>
                      </a:r>
                      <a:r>
                        <a:rPr lang="en-US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56,000 </a:t>
                      </a:r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a Year or </a:t>
                      </a:r>
                      <a:r>
                        <a:rPr lang="en-US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More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sp>
        <p:nvSpPr>
          <p:cNvPr id="27" name="Text Box 6"/>
          <p:cNvSpPr txBox="1">
            <a:spLocks noChangeArrowheads="1"/>
          </p:cNvSpPr>
          <p:nvPr/>
        </p:nvSpPr>
        <p:spPr bwMode="auto">
          <a:xfrm>
            <a:off x="-29678" y="1551801"/>
            <a:ext cx="1676400" cy="2769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55563">
              <a:spcBef>
                <a:spcPct val="50000"/>
              </a:spcBef>
            </a:pPr>
            <a:r>
              <a:rPr lang="en-US" sz="1200" b="1" dirty="0" smtClean="0"/>
              <a:t>SINGLE COVERAGE</a:t>
            </a:r>
          </a:p>
        </p:txBody>
      </p:sp>
      <p:graphicFrame>
        <p:nvGraphicFramePr>
          <p:cNvPr id="28" name="Table 2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44906726"/>
              </p:ext>
            </p:extLst>
          </p:nvPr>
        </p:nvGraphicFramePr>
        <p:xfrm>
          <a:off x="237022" y="3733800"/>
          <a:ext cx="2734778" cy="1661160"/>
        </p:xfrm>
        <a:graphic>
          <a:graphicData uri="http://schemas.openxmlformats.org/drawingml/2006/table">
            <a:tbl>
              <a:tblPr/>
              <a:tblGrid>
                <a:gridCol w="268236"/>
                <a:gridCol w="2466542"/>
              </a:tblGrid>
              <a:tr h="76200">
                <a:tc gridSpan="2">
                  <a:txBody>
                    <a:bodyPr/>
                    <a:lstStyle/>
                    <a:p>
                      <a:pPr algn="l" rtl="0" fontAlgn="ctr"/>
                      <a:r>
                        <a:rPr lang="en-US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Lower </a:t>
                      </a:r>
                      <a:r>
                        <a:rPr lang="en-US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Wage </a:t>
                      </a:r>
                      <a:r>
                        <a:rPr lang="en-US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Workers*</a:t>
                      </a:r>
                      <a:endParaRPr 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25755">
                <a:tc>
                  <a:txBody>
                    <a:bodyPr/>
                    <a:lstStyle/>
                    <a:p>
                      <a:pPr algn="l" fontAlgn="b"/>
                      <a:endParaRPr lang="en-US" sz="105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Less </a:t>
                      </a:r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Than 35% Earn $</a:t>
                      </a:r>
                      <a:r>
                        <a:rPr lang="en-US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23,000 </a:t>
                      </a:r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a Year or </a:t>
                      </a:r>
                      <a:r>
                        <a:rPr lang="en-US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Less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24095">
                <a:tc>
                  <a:txBody>
                    <a:bodyPr/>
                    <a:lstStyle/>
                    <a:p>
                      <a:pPr algn="l" fontAlgn="b"/>
                      <a:endParaRPr lang="en-US" sz="105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35</a:t>
                      </a:r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% or More Earn $</a:t>
                      </a:r>
                      <a:r>
                        <a:rPr lang="en-US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23,000 </a:t>
                      </a:r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a Year or </a:t>
                      </a:r>
                      <a:r>
                        <a:rPr lang="en-US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Less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5723">
                <a:tc gridSpan="2">
                  <a:txBody>
                    <a:bodyPr/>
                    <a:lstStyle/>
                    <a:p>
                      <a:pPr algn="l" rtl="0" fontAlgn="ctr"/>
                      <a:r>
                        <a:rPr lang="en-US" sz="1000" b="1" i="0" u="none" strike="noStrike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Higher </a:t>
                      </a:r>
                      <a:r>
                        <a:rPr lang="en-US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Wage </a:t>
                      </a:r>
                      <a:r>
                        <a:rPr lang="en-US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Workers*</a:t>
                      </a:r>
                      <a:endParaRPr 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46714">
                <a:tc>
                  <a:txBody>
                    <a:bodyPr/>
                    <a:lstStyle/>
                    <a:p>
                      <a:pPr algn="l" fontAlgn="b"/>
                      <a:endParaRPr lang="en-US" sz="105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Less </a:t>
                      </a:r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Than 35% Earn $</a:t>
                      </a:r>
                      <a:r>
                        <a:rPr lang="en-US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56,000 </a:t>
                      </a:r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a Year or </a:t>
                      </a:r>
                      <a:r>
                        <a:rPr lang="en-US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More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40746">
                <a:tc>
                  <a:txBody>
                    <a:bodyPr/>
                    <a:lstStyle/>
                    <a:p>
                      <a:pPr algn="l" fontAlgn="b"/>
                      <a:endParaRPr lang="en-US" sz="105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35</a:t>
                      </a:r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% or More Earn $</a:t>
                      </a:r>
                      <a:r>
                        <a:rPr lang="en-US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56,000 </a:t>
                      </a:r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a Year or </a:t>
                      </a:r>
                      <a:r>
                        <a:rPr lang="en-US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More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cxnSp>
        <p:nvCxnSpPr>
          <p:cNvPr id="3" name="Straight Connector 2"/>
          <p:cNvCxnSpPr/>
          <p:nvPr/>
        </p:nvCxnSpPr>
        <p:spPr>
          <a:xfrm flipV="1">
            <a:off x="3048000" y="3124200"/>
            <a:ext cx="152400" cy="152400"/>
          </a:xfrm>
          <a:prstGeom prst="line">
            <a:avLst/>
          </a:prstGeom>
          <a:ln w="12700" cmpd="sng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262947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KFF Slide Template">
  <a:themeElements>
    <a:clrScheme name="Default KFF theme colors">
      <a:dk1>
        <a:srgbClr val="000000"/>
      </a:dk1>
      <a:lt1>
        <a:srgbClr val="FFFFFF"/>
      </a:lt1>
      <a:dk2>
        <a:srgbClr val="FF8811"/>
      </a:dk2>
      <a:lt2>
        <a:srgbClr val="FFD204"/>
      </a:lt2>
      <a:accent1>
        <a:srgbClr val="133559"/>
      </a:accent1>
      <a:accent2>
        <a:srgbClr val="025189"/>
      </a:accent2>
      <a:accent3>
        <a:srgbClr val="0072C0"/>
      </a:accent3>
      <a:accent4>
        <a:srgbClr val="31A3E3"/>
      </a:accent4>
      <a:accent5>
        <a:srgbClr val="7BC7ED"/>
      </a:accent5>
      <a:accent6>
        <a:srgbClr val="B0DDF4"/>
      </a:accent6>
      <a:hlink>
        <a:srgbClr val="ADA07A"/>
      </a:hlink>
      <a:folHlink>
        <a:srgbClr val="CDC6AF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lnDef>
      <a:spPr>
        <a:ln w="12700" cmpd="sng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algn="ctr">
          <a:defRPr dirty="0" err="1" smtClean="0">
            <a:latin typeface="Meta Offc Pro"/>
            <a:cs typeface="Meta Offc Pro"/>
          </a:defRPr>
        </a:defPPr>
      </a:lstStyle>
    </a:tx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F7871B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E07A17"/>
        </a:accent6>
        <a:hlink>
          <a:srgbClr val="747894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465274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3F4968"/>
        </a:accent6>
        <a:hlink>
          <a:srgbClr val="F7871B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5">
        <a:dk1>
          <a:srgbClr val="000000"/>
        </a:dk1>
        <a:lt1>
          <a:srgbClr val="FFFFFF"/>
        </a:lt1>
        <a:dk2>
          <a:srgbClr val="000000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0000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6">
        <a:dk1>
          <a:srgbClr val="06244D"/>
        </a:dk1>
        <a:lt1>
          <a:srgbClr val="FFFFFF"/>
        </a:lt1>
        <a:dk2>
          <a:srgbClr val="06244D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41D4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152</Words>
  <Application>Microsoft Office PowerPoint</Application>
  <PresentationFormat>On-screen Show (4:3)</PresentationFormat>
  <Paragraphs>24</Paragraphs>
  <Slides>1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KFF Slide Template</vt:lpstr>
      <vt:lpstr>Exhibit 6.18 Distribution of the Percentage of Total Premium Paid by Covered Workers for Single and Family Coverage, by Wage Level, 2013</vt:lpstr>
    </vt:vector>
  </TitlesOfParts>
  <Company>Kaiser Family Foundation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Exhibit 6.18 Distribution of the Percentage of Total Premium Paid by Covered Workers for Single and Family Coverage, by Wage Level, 2013</dc:title>
  <dc:creator>NirmitaP</dc:creator>
  <cp:lastModifiedBy>NirmitaP</cp:lastModifiedBy>
  <cp:revision>2</cp:revision>
  <dcterms:created xsi:type="dcterms:W3CDTF">2013-08-06T20:58:43Z</dcterms:created>
  <dcterms:modified xsi:type="dcterms:W3CDTF">2013-08-07T14:02:11Z</dcterms:modified>
</cp:coreProperties>
</file>