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Sheet1!$B$2:$Z$2</c:f>
              <c:strCache>
                <c:ptCount val="25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  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2007*</c:v>
                </c:pt>
                <c:pt idx="19">
                  <c:v>2008  </c:v>
                </c:pt>
                <c:pt idx="20">
                  <c:v>2009  </c:v>
                </c:pt>
                <c:pt idx="21">
                  <c:v>2010  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Sheet1!$B$3:$Z$3</c:f>
              <c:numCache>
                <c:formatCode>0%</c:formatCode>
                <c:ptCount val="25"/>
                <c:pt idx="0">
                  <c:v>0.24</c:v>
                </c:pt>
                <c:pt idx="1">
                  <c:v>0.24</c:v>
                </c:pt>
                <c:pt idx="2">
                  <c:v>0.21</c:v>
                </c:pt>
                <c:pt idx="3">
                  <c:v>0.21</c:v>
                </c:pt>
                <c:pt idx="4">
                  <c:v>0.23</c:v>
                </c:pt>
                <c:pt idx="5">
                  <c:v>0.2</c:v>
                </c:pt>
                <c:pt idx="6">
                  <c:v>0.2</c:v>
                </c:pt>
                <c:pt idx="7">
                  <c:v>0.18</c:v>
                </c:pt>
                <c:pt idx="8">
                  <c:v>0.16</c:v>
                </c:pt>
                <c:pt idx="9">
                  <c:v>0.16</c:v>
                </c:pt>
                <c:pt idx="10">
                  <c:v>0.16</c:v>
                </c:pt>
                <c:pt idx="11">
                  <c:v>0.14000000000000001</c:v>
                </c:pt>
                <c:pt idx="13">
                  <c:v>0.09</c:v>
                </c:pt>
                <c:pt idx="14">
                  <c:v>0.08</c:v>
                </c:pt>
                <c:pt idx="15">
                  <c:v>7.0000000000000007E-2</c:v>
                </c:pt>
                <c:pt idx="16">
                  <c:v>0.09</c:v>
                </c:pt>
                <c:pt idx="17">
                  <c:v>0.09</c:v>
                </c:pt>
                <c:pt idx="18">
                  <c:v>0.06</c:v>
                </c:pt>
                <c:pt idx="19">
                  <c:v>7.0000000000000007E-2</c:v>
                </c:pt>
                <c:pt idx="20">
                  <c:v>0.06</c:v>
                </c:pt>
                <c:pt idx="21">
                  <c:v>0.05</c:v>
                </c:pt>
                <c:pt idx="22">
                  <c:v>0.06</c:v>
                </c:pt>
                <c:pt idx="23">
                  <c:v>0.06</c:v>
                </c:pt>
                <c:pt idx="24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Sheet1!$B$2:$Z$2</c:f>
              <c:strCache>
                <c:ptCount val="25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  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2007*</c:v>
                </c:pt>
                <c:pt idx="19">
                  <c:v>2008  </c:v>
                </c:pt>
                <c:pt idx="20">
                  <c:v>2009  </c:v>
                </c:pt>
                <c:pt idx="21">
                  <c:v>2010  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Sheet1!$B$4:$Z$4</c:f>
              <c:numCache>
                <c:formatCode>0%</c:formatCode>
                <c:ptCount val="25"/>
                <c:pt idx="0">
                  <c:v>0.57999999999999996</c:v>
                </c:pt>
                <c:pt idx="1">
                  <c:v>0.56999999999999995</c:v>
                </c:pt>
                <c:pt idx="2">
                  <c:v>0.56000000000000005</c:v>
                </c:pt>
                <c:pt idx="3">
                  <c:v>0.56999999999999995</c:v>
                </c:pt>
                <c:pt idx="4">
                  <c:v>0.56000000000000005</c:v>
                </c:pt>
                <c:pt idx="5">
                  <c:v>0.56000000000000005</c:v>
                </c:pt>
                <c:pt idx="6">
                  <c:v>0.59</c:v>
                </c:pt>
                <c:pt idx="7">
                  <c:v>0.57999999999999996</c:v>
                </c:pt>
                <c:pt idx="8">
                  <c:v>0.56000000000000005</c:v>
                </c:pt>
                <c:pt idx="9">
                  <c:v>0.59</c:v>
                </c:pt>
                <c:pt idx="10">
                  <c:v>0.61</c:v>
                </c:pt>
                <c:pt idx="11">
                  <c:v>0.62</c:v>
                </c:pt>
                <c:pt idx="13">
                  <c:v>0.46</c:v>
                </c:pt>
                <c:pt idx="14">
                  <c:v>0.47</c:v>
                </c:pt>
                <c:pt idx="15">
                  <c:v>0.44</c:v>
                </c:pt>
                <c:pt idx="16">
                  <c:v>0.46</c:v>
                </c:pt>
                <c:pt idx="17">
                  <c:v>0.42</c:v>
                </c:pt>
                <c:pt idx="18">
                  <c:v>0.47</c:v>
                </c:pt>
                <c:pt idx="19">
                  <c:v>0.46</c:v>
                </c:pt>
                <c:pt idx="20">
                  <c:v>0.48</c:v>
                </c:pt>
                <c:pt idx="21">
                  <c:v>0.43</c:v>
                </c:pt>
                <c:pt idx="22">
                  <c:v>0.47</c:v>
                </c:pt>
                <c:pt idx="23">
                  <c:v>0.43</c:v>
                </c:pt>
                <c:pt idx="24">
                  <c:v>0.42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Sheet1!$B$2:$Z$2</c:f>
              <c:strCache>
                <c:ptCount val="25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  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2007*</c:v>
                </c:pt>
                <c:pt idx="19">
                  <c:v>2008  </c:v>
                </c:pt>
                <c:pt idx="20">
                  <c:v>2009  </c:v>
                </c:pt>
                <c:pt idx="21">
                  <c:v>2010  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Sheet1!$B$5:$Z$5</c:f>
              <c:numCache>
                <c:formatCode>0%</c:formatCode>
                <c:ptCount val="25"/>
                <c:pt idx="0">
                  <c:v>0.13</c:v>
                </c:pt>
                <c:pt idx="1">
                  <c:v>0.17</c:v>
                </c:pt>
                <c:pt idx="2">
                  <c:v>0.21</c:v>
                </c:pt>
                <c:pt idx="3">
                  <c:v>0.19</c:v>
                </c:pt>
                <c:pt idx="4">
                  <c:v>0.18</c:v>
                </c:pt>
                <c:pt idx="5">
                  <c:v>0.21</c:v>
                </c:pt>
                <c:pt idx="6">
                  <c:v>0.19</c:v>
                </c:pt>
                <c:pt idx="7">
                  <c:v>0.22</c:v>
                </c:pt>
                <c:pt idx="8">
                  <c:v>0.24</c:v>
                </c:pt>
                <c:pt idx="9">
                  <c:v>0.22</c:v>
                </c:pt>
                <c:pt idx="10">
                  <c:v>0.22</c:v>
                </c:pt>
                <c:pt idx="11">
                  <c:v>0.22</c:v>
                </c:pt>
                <c:pt idx="13">
                  <c:v>0.28999999999999998</c:v>
                </c:pt>
                <c:pt idx="14">
                  <c:v>0.31</c:v>
                </c:pt>
                <c:pt idx="15">
                  <c:v>0.36</c:v>
                </c:pt>
                <c:pt idx="16">
                  <c:v>0.32</c:v>
                </c:pt>
                <c:pt idx="17">
                  <c:v>0.37</c:v>
                </c:pt>
                <c:pt idx="18">
                  <c:v>0.31</c:v>
                </c:pt>
                <c:pt idx="19">
                  <c:v>0.33</c:v>
                </c:pt>
                <c:pt idx="20">
                  <c:v>0.33</c:v>
                </c:pt>
                <c:pt idx="21">
                  <c:v>0.35</c:v>
                </c:pt>
                <c:pt idx="22">
                  <c:v>0.32</c:v>
                </c:pt>
                <c:pt idx="23">
                  <c:v>0.37</c:v>
                </c:pt>
                <c:pt idx="24">
                  <c:v>0.38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2.102102102102102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Sheet1!$B$2:$Z$2</c:f>
              <c:strCache>
                <c:ptCount val="25"/>
                <c:pt idx="0">
                  <c:v>2002  </c:v>
                </c:pt>
                <c:pt idx="1">
                  <c:v>2003*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  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2007*</c:v>
                </c:pt>
                <c:pt idx="19">
                  <c:v>2008  </c:v>
                </c:pt>
                <c:pt idx="20">
                  <c:v>2009  </c:v>
                </c:pt>
                <c:pt idx="21">
                  <c:v>2010  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Sheet1!$B$6:$Z$6</c:f>
              <c:numCache>
                <c:formatCode>0%</c:formatCode>
                <c:ptCount val="25"/>
                <c:pt idx="0">
                  <c:v>0.05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  <c:pt idx="8">
                  <c:v>0.04</c:v>
                </c:pt>
                <c:pt idx="9">
                  <c:v>0.03</c:v>
                </c:pt>
                <c:pt idx="10">
                  <c:v>0.02</c:v>
                </c:pt>
                <c:pt idx="11">
                  <c:v>0.02</c:v>
                </c:pt>
                <c:pt idx="13">
                  <c:v>0.16</c:v>
                </c:pt>
                <c:pt idx="14">
                  <c:v>0.14000000000000001</c:v>
                </c:pt>
                <c:pt idx="15">
                  <c:v>0.13</c:v>
                </c:pt>
                <c:pt idx="16">
                  <c:v>0.13</c:v>
                </c:pt>
                <c:pt idx="17">
                  <c:v>0.12</c:v>
                </c:pt>
                <c:pt idx="18">
                  <c:v>0.15</c:v>
                </c:pt>
                <c:pt idx="19">
                  <c:v>0.14000000000000001</c:v>
                </c:pt>
                <c:pt idx="20">
                  <c:v>0.12</c:v>
                </c:pt>
                <c:pt idx="21">
                  <c:v>0.16</c:v>
                </c:pt>
                <c:pt idx="22">
                  <c:v>0.15</c:v>
                </c:pt>
                <c:pt idx="23">
                  <c:v>0.14000000000000001</c:v>
                </c:pt>
                <c:pt idx="24">
                  <c:v>0.14000000000000001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01208064"/>
        <c:axId val="101209600"/>
      </c:barChart>
      <c:catAx>
        <c:axId val="10120806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012096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120960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1208064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930501645040844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95820-42C1-4B27-8A9D-229B3DF16DA8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37BA1-A3DE-4333-919D-58B80243F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94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914400"/>
          </a:xfrm>
          <a:noFill/>
          <a:ln/>
        </p:spPr>
        <p:txBody>
          <a:bodyPr/>
          <a:lstStyle/>
          <a:p>
            <a:r>
              <a:rPr lang="en-US" sz="2400" dirty="0"/>
              <a:t>Exhibit </a:t>
            </a:r>
            <a:r>
              <a:rPr lang="en-US" sz="2400" dirty="0">
                <a:latin typeface="+mj-lt"/>
              </a:rPr>
              <a:t>6.15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Distribution </a:t>
            </a:r>
            <a:r>
              <a:rPr lang="en-US" sz="2400" dirty="0"/>
              <a:t>of Percentage of Premium Paid by Covered Workers for </a:t>
            </a:r>
            <a:r>
              <a:rPr lang="en-US" sz="2400" dirty="0">
                <a:latin typeface="+mj-lt"/>
              </a:rPr>
              <a:t>Single</a:t>
            </a:r>
            <a:r>
              <a:rPr lang="en-US" sz="2400" dirty="0"/>
              <a:t> and Family Coverage, </a:t>
            </a:r>
            <a:r>
              <a:rPr lang="en-US" sz="2400" dirty="0" smtClean="0"/>
              <a:t>2002-2013</a:t>
            </a:r>
            <a:endParaRPr lang="en-US" sz="2400" dirty="0"/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15615110"/>
              </p:ext>
            </p:extLst>
          </p:nvPr>
        </p:nvGraphicFramePr>
        <p:xfrm>
          <a:off x="685800" y="1295400"/>
          <a:ext cx="84582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61062"/>
            <a:ext cx="44196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/>
              <a:t>* Distribution </a:t>
            </a:r>
            <a:r>
              <a:rPr lang="en-US" sz="1100" dirty="0"/>
              <a:t>is statistically different within coverage type from distribution for the previous year shown (p&lt;.05</a:t>
            </a:r>
            <a:r>
              <a:rPr lang="en-US" sz="1100" dirty="0" smtClean="0"/>
              <a:t>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2002-2013.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45513"/>
            <a:ext cx="1066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/>
              <a:t>Single Coverage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92506" y="3581400"/>
            <a:ext cx="1066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100" b="1" dirty="0"/>
              <a:t>Family Coverage</a:t>
            </a:r>
          </a:p>
        </p:txBody>
      </p:sp>
    </p:spTree>
    <p:extLst>
      <p:ext uri="{BB962C8B-B14F-4D97-AF65-F5344CB8AC3E}">
        <p14:creationId xmlns:p14="http://schemas.microsoft.com/office/powerpoint/2010/main" val="146635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6.15 Distribution of Percentage of Premium Paid by Covered Workers for Single and Family Coverage, 2002-2013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6.15 Distribution of Percentage of Premium Paid by Covered Workers for Single and Family Coverage, 2002-2013</dc:title>
  <dc:creator>NirmitaP</dc:creator>
  <cp:lastModifiedBy>NirmitaP</cp:lastModifiedBy>
  <cp:revision>1</cp:revision>
  <dcterms:created xsi:type="dcterms:W3CDTF">2013-08-06T20:58:48Z</dcterms:created>
  <dcterms:modified xsi:type="dcterms:W3CDTF">2013-08-06T20:58:49Z</dcterms:modified>
</cp:coreProperties>
</file>