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7726264820345739E-2"/>
          <c:y val="3.3622936963388049E-2"/>
          <c:w val="0.90503235586930941"/>
          <c:h val="0.86051559233061969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Single Coverage</c:v>
                </c:pt>
              </c:strCache>
            </c:strRef>
          </c:tx>
          <c:spPr>
            <a:ln>
              <a:solidFill>
                <a:schemeClr val="accent5"/>
              </a:solidFill>
            </a:ln>
          </c:spPr>
          <c:marker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marker>
          <c:dLbls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z="1200"/>
                      <a:t>19</a:t>
                    </a:r>
                    <a:r>
                      <a:rPr lang="en-US" sz="1200" smtClean="0"/>
                      <a:t>%*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Sheet1!$B$1:$P$1</c:f>
              <c:strCache>
                <c:ptCount val="15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</c:strCache>
            </c:strRef>
          </c:cat>
          <c:val>
            <c:numRef>
              <c:f>Sheet1!$B$2:$P$2</c:f>
              <c:numCache>
                <c:formatCode>0%</c:formatCode>
                <c:ptCount val="15"/>
                <c:pt idx="0">
                  <c:v>0.14000000000000001</c:v>
                </c:pt>
                <c:pt idx="1">
                  <c:v>0.14000000000000001</c:v>
                </c:pt>
                <c:pt idx="2">
                  <c:v>0.14000000000000001</c:v>
                </c:pt>
                <c:pt idx="3">
                  <c:v>0.16</c:v>
                </c:pt>
                <c:pt idx="4">
                  <c:v>0.16</c:v>
                </c:pt>
                <c:pt idx="5">
                  <c:v>0.16</c:v>
                </c:pt>
                <c:pt idx="6">
                  <c:v>0.16</c:v>
                </c:pt>
                <c:pt idx="7">
                  <c:v>0.16</c:v>
                </c:pt>
                <c:pt idx="8">
                  <c:v>0.16</c:v>
                </c:pt>
                <c:pt idx="9">
                  <c:v>0.16</c:v>
                </c:pt>
                <c:pt idx="10">
                  <c:v>0.17</c:v>
                </c:pt>
                <c:pt idx="11">
                  <c:v>0.19</c:v>
                </c:pt>
                <c:pt idx="12">
                  <c:v>0.18</c:v>
                </c:pt>
                <c:pt idx="13">
                  <c:v>0.18</c:v>
                </c:pt>
                <c:pt idx="14">
                  <c:v>0.18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Family Coverage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z="1200"/>
                      <a:t>30</a:t>
                    </a:r>
                    <a:r>
                      <a:rPr lang="en-US" sz="1200" smtClean="0"/>
                      <a:t>%*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Sheet1!$B$1:$P$1</c:f>
              <c:strCache>
                <c:ptCount val="15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</c:strCache>
            </c:strRef>
          </c:cat>
          <c:val>
            <c:numRef>
              <c:f>Sheet1!$B$3:$P$3</c:f>
              <c:numCache>
                <c:formatCode>0%</c:formatCode>
                <c:ptCount val="15"/>
                <c:pt idx="0">
                  <c:v>0.27</c:v>
                </c:pt>
                <c:pt idx="1">
                  <c:v>0.26</c:v>
                </c:pt>
                <c:pt idx="2">
                  <c:v>0.26</c:v>
                </c:pt>
                <c:pt idx="3">
                  <c:v>0.28000000000000003</c:v>
                </c:pt>
                <c:pt idx="4">
                  <c:v>0.27</c:v>
                </c:pt>
                <c:pt idx="5">
                  <c:v>0.28000000000000003</c:v>
                </c:pt>
                <c:pt idx="6">
                  <c:v>0.26</c:v>
                </c:pt>
                <c:pt idx="7">
                  <c:v>0.27</c:v>
                </c:pt>
                <c:pt idx="8">
                  <c:v>0.28000000000000003</c:v>
                </c:pt>
                <c:pt idx="9">
                  <c:v>0.27</c:v>
                </c:pt>
                <c:pt idx="10">
                  <c:v>0.27</c:v>
                </c:pt>
                <c:pt idx="11">
                  <c:v>0.3</c:v>
                </c:pt>
                <c:pt idx="12">
                  <c:v>0.28000000000000003</c:v>
                </c:pt>
                <c:pt idx="13">
                  <c:v>0.28000000000000003</c:v>
                </c:pt>
                <c:pt idx="14">
                  <c:v>0.28999999999999998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9406592"/>
        <c:axId val="79408512"/>
      </c:lineChart>
      <c:catAx>
        <c:axId val="794065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79408512"/>
        <c:crosses val="autoZero"/>
        <c:auto val="1"/>
        <c:lblAlgn val="ctr"/>
        <c:lblOffset val="100"/>
        <c:noMultiLvlLbl val="0"/>
      </c:catAx>
      <c:valAx>
        <c:axId val="79408512"/>
        <c:scaling>
          <c:orientation val="minMax"/>
          <c:max val="0.5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 b="0"/>
            </a:pPr>
            <a:endParaRPr lang="en-US"/>
          </a:p>
        </c:txPr>
        <c:crossAx val="7940659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7.7843922526925527E-2"/>
          <c:y val="3.1981404866764533E-2"/>
          <c:w val="0.27534663770476964"/>
          <c:h val="0.1262774144757329"/>
        </c:manualLayout>
      </c:layout>
      <c:overlay val="1"/>
      <c:spPr>
        <a:ln>
          <a:noFill/>
        </a:ln>
      </c:spPr>
      <c:txPr>
        <a:bodyPr/>
        <a:lstStyle/>
        <a:p>
          <a:pPr>
            <a:defRPr sz="1200" b="1">
              <a:latin typeface="+mj-lt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35912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8135677"/>
              </p:ext>
            </p:extLst>
          </p:nvPr>
        </p:nvGraphicFramePr>
        <p:xfrm>
          <a:off x="76200" y="1600200"/>
          <a:ext cx="88392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76200" y="6096000"/>
            <a:ext cx="8229600" cy="685800"/>
          </a:xfrm>
        </p:spPr>
        <p:txBody>
          <a:bodyPr anchor="b" anchorCtr="0"/>
          <a:lstStyle/>
          <a:p>
            <a:pPr>
              <a:lnSpc>
                <a:spcPct val="85000"/>
              </a:lnSpc>
              <a:spcBef>
                <a:spcPct val="50000"/>
              </a:spcBef>
              <a:tabLst>
                <a:tab pos="569913" algn="l"/>
              </a:tabLst>
            </a:pPr>
            <a:r>
              <a:rPr lang="en-US" altLang="en-US" sz="1100" dirty="0">
                <a:latin typeface="+mn-lt"/>
              </a:rPr>
              <a:t>* Estimate is statistically different from estimate for the previous year shown (p&lt;.05).</a:t>
            </a:r>
          </a:p>
          <a:p>
            <a:pPr>
              <a:lnSpc>
                <a:spcPct val="85000"/>
              </a:lnSpc>
              <a:spcBef>
                <a:spcPct val="50000"/>
              </a:spcBef>
              <a:tabLst>
                <a:tab pos="569913" algn="l"/>
              </a:tabLst>
            </a:pPr>
            <a:r>
              <a:rPr lang="en-US" sz="1100" dirty="0">
                <a:latin typeface="+mn-lt"/>
              </a:rPr>
              <a:t>SOURCE:  Kaiser/HRET Survey of Employer-Sponsored Health Benefits, </a:t>
            </a:r>
            <a:r>
              <a:rPr lang="en-US" sz="1100" dirty="0" smtClean="0">
                <a:latin typeface="+mn-lt"/>
              </a:rPr>
              <a:t>1999-2013.</a:t>
            </a:r>
            <a:endParaRPr lang="en-US" altLang="en-US" sz="1100" dirty="0">
              <a:latin typeface="+mn-lt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052560" cy="1143000"/>
          </a:xfrm>
        </p:spPr>
        <p:txBody>
          <a:bodyPr/>
          <a:lstStyle/>
          <a:p>
            <a:r>
              <a:rPr lang="en-US" altLang="en-US" sz="2400" dirty="0">
                <a:latin typeface="+mj-lt"/>
              </a:rPr>
              <a:t>Exhibit 6.1</a:t>
            </a:r>
            <a:br>
              <a:rPr lang="en-US" altLang="en-US" sz="2400" dirty="0">
                <a:latin typeface="+mj-lt"/>
              </a:rPr>
            </a:br>
            <a:r>
              <a:rPr lang="en-US" altLang="en-US" sz="2400" dirty="0">
                <a:latin typeface="+mj-lt"/>
              </a:rPr>
              <a:t>Average Percentage of Premium Paid by Covered Workers for Single and Family Coverage, </a:t>
            </a:r>
            <a:r>
              <a:rPr lang="en-US" altLang="en-US" sz="2400" dirty="0" smtClean="0">
                <a:latin typeface="+mj-lt"/>
              </a:rPr>
              <a:t>1999-2013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322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34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6.1 Average Percentage of Premium Paid by Covered Workers for Single and Family Coverage, 1999-2013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6.1 Average Percentage of Premium Paid by Covered Workers for Single and Family Coverage, 1999-2013</dc:title>
  <dc:creator>NirmitaP</dc:creator>
  <cp:lastModifiedBy>NirmitaP</cp:lastModifiedBy>
  <cp:revision>1</cp:revision>
  <dcterms:created xsi:type="dcterms:W3CDTF">2013-08-06T20:58:58Z</dcterms:created>
  <dcterms:modified xsi:type="dcterms:W3CDTF">2013-08-06T20:58:59Z</dcterms:modified>
</cp:coreProperties>
</file>