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Conventional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0.01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0.15</c:v>
                </c:pt>
                <c:pt idx="2">
                  <c:v>0.13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PPO*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0.47</c:v>
                </c:pt>
                <c:pt idx="2">
                  <c:v>0.62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POS*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0.09</c:v>
                </c:pt>
                <c:pt idx="1">
                  <c:v>0.16</c:v>
                </c:pt>
                <c:pt idx="2">
                  <c:v>0.05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HDHP/SO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Small Firms  
(3-199 workers)</c:v>
                </c:pt>
                <c:pt idx="2">
                  <c:v>Large Firms  
(200 or more workers)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</c:v>
                </c:pt>
                <c:pt idx="1">
                  <c:v>0.21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04312832"/>
        <c:axId val="104314368"/>
      </c:barChart>
      <c:catAx>
        <c:axId val="10431283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04314368"/>
        <c:crosses val="autoZero"/>
        <c:auto val="1"/>
        <c:lblAlgn val="ctr"/>
        <c:lblOffset val="0"/>
        <c:noMultiLvlLbl val="0"/>
      </c:catAx>
      <c:valAx>
        <c:axId val="10431436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43128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283560902494242"/>
          <c:y val="5.4545454545454543E-2"/>
          <c:w val="0.47246717299954799"/>
          <c:h val="5.8411834884275822E-2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10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888506"/>
              </p:ext>
            </p:extLst>
          </p:nvPr>
        </p:nvGraphicFramePr>
        <p:xfrm>
          <a:off x="76200" y="1524000"/>
          <a:ext cx="882332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67400"/>
            <a:ext cx="8321040" cy="99060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*Enrollment in plan type is statistically different between Large and Small Employers (p&lt;.05</a:t>
            </a:r>
            <a:r>
              <a:rPr lang="en-US" sz="1100" dirty="0" smtClean="0">
                <a:latin typeface="Calibri" pitchFamily="34" charset="0"/>
              </a:rPr>
              <a:t>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HMO is health maintenance organization. PPO is preferred provider organization. POS is point-of-service plan. HDHP/SO is high-deductible health plan with a savings </a:t>
            </a:r>
            <a:r>
              <a:rPr lang="en-US" sz="1100" dirty="0" smtClean="0">
                <a:latin typeface="Calibri" pitchFamily="34" charset="0"/>
              </a:rPr>
              <a:t>option, such as health reimbursement arrangements (HRAs) and health savings accounts (HSAs).  </a:t>
            </a:r>
            <a:r>
              <a:rPr lang="en-US" sz="1100" dirty="0">
                <a:latin typeface="Calibri" pitchFamily="34" charset="0"/>
              </a:rPr>
              <a:t>Less than 1% of </a:t>
            </a:r>
            <a:r>
              <a:rPr lang="en-US" sz="1100">
                <a:latin typeface="Calibri" pitchFamily="34" charset="0"/>
              </a:rPr>
              <a:t>covered </a:t>
            </a:r>
            <a:r>
              <a:rPr lang="en-US" sz="1100" smtClean="0">
                <a:latin typeface="Calibri" pitchFamily="34" charset="0"/>
              </a:rPr>
              <a:t>workers </a:t>
            </a:r>
            <a:r>
              <a:rPr lang="en-US" sz="1100" dirty="0">
                <a:latin typeface="Calibri" pitchFamily="34" charset="0"/>
              </a:rPr>
              <a:t>in Large Firms and All Firms are enrolled in a conventional plan.  </a:t>
            </a:r>
            <a:endParaRPr lang="en-US" sz="1100" dirty="0" smtClean="0">
              <a:latin typeface="Calibri" pitchFamily="34" charset="0"/>
            </a:endParaRP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5.2 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Health Plan Enrollment for Covered Workers, by Plan Type and Firm Size,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29996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alibri" pitchFamily="34" charset="0"/>
                <a:cs typeface="Meta Offc Pro"/>
              </a:rPr>
              <a:t>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4218801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alibri" pitchFamily="34" charset="0"/>
                <a:cs typeface="Meta Offc Pro"/>
              </a:rPr>
              <a:t>&lt;1%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2600" y="182879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alibri" pitchFamily="34" charset="0"/>
                <a:cs typeface="Meta Offc Pro"/>
              </a:rPr>
              <a:t>&lt;1%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676400" y="3214300"/>
            <a:ext cx="152400" cy="2147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676400" y="2029598"/>
            <a:ext cx="152400" cy="18020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676400" y="4391799"/>
            <a:ext cx="152400" cy="18020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28062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5.2  Distribution of Health Plan Enrollment for Covered Workers, by Plan Type and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5.2  Distribution of Health Plan Enrollment for Covered Workers, by Plan Type and Firm Size, 2013</dc:title>
  <dc:creator>NirmitaP</dc:creator>
  <cp:lastModifiedBy>NirmitaP</cp:lastModifiedBy>
  <cp:revision>2</cp:revision>
  <dcterms:created xsi:type="dcterms:W3CDTF">2013-08-06T20:57:39Z</dcterms:created>
  <dcterms:modified xsi:type="dcterms:W3CDTF">2013-08-07T13:56:37Z</dcterms:modified>
</cp:coreProperties>
</file>