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81568612277274"/>
          <c:y val="2.8918827108678276E-2"/>
          <c:w val="0.70127771866354549"/>
          <c:h val="0.949295380460602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txPr>
              <a:bodyPr/>
              <a:lstStyle/>
              <a:p>
                <a:pPr>
                  <a:defRPr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Sheet1!$A$4:$A$19</c:f>
              <c:strCache>
                <c:ptCount val="16"/>
                <c:pt idx="0">
                  <c:v>Many Workers are Lower-Wage</c:v>
                </c:pt>
                <c:pt idx="2">
                  <c:v>Few Workers are High-Wage</c:v>
                </c:pt>
                <c:pt idx="3">
                  <c:v>Many Workers are High-Wage</c:v>
                </c:pt>
                <c:pt idx="5">
                  <c:v>Few Workers are Part-Time</c:v>
                </c:pt>
                <c:pt idx="6">
                  <c:v>Many Workers are Part-Time</c:v>
                </c:pt>
                <c:pt idx="8">
                  <c:v>Firm Has At Least Some Union Workers</c:v>
                </c:pt>
                <c:pt idx="9">
                  <c:v>Firm Does Not Have Any Union Workers</c:v>
                </c:pt>
                <c:pt idx="11">
                  <c:v>Less Than 35% of Workers Are Age 26 or Younger</c:v>
                </c:pt>
                <c:pt idx="12">
                  <c:v>35% or More Workers Are Age 26 or Younger</c:v>
                </c:pt>
                <c:pt idx="14">
                  <c:v>Less Than 35% of Workers Are Age 50 or Older</c:v>
                </c:pt>
                <c:pt idx="15">
                  <c:v>35% or More Workers Are Age 50 or Older</c:v>
                </c:pt>
              </c:strCache>
            </c:strRef>
          </c:cat>
          <c:val>
            <c:numRef>
              <c:f>Sheet1!$B$3:$B$23</c:f>
              <c:numCache>
                <c:formatCode>0%</c:formatCode>
                <c:ptCount val="21"/>
                <c:pt idx="0">
                  <c:v>0.81</c:v>
                </c:pt>
                <c:pt idx="1">
                  <c:v>0.68</c:v>
                </c:pt>
                <c:pt idx="3">
                  <c:v>0.76</c:v>
                </c:pt>
                <c:pt idx="4">
                  <c:v>0.84</c:v>
                </c:pt>
                <c:pt idx="6">
                  <c:v>0.81</c:v>
                </c:pt>
                <c:pt idx="7">
                  <c:v>0.72</c:v>
                </c:pt>
                <c:pt idx="9">
                  <c:v>0.83</c:v>
                </c:pt>
                <c:pt idx="10">
                  <c:v>0.78</c:v>
                </c:pt>
                <c:pt idx="12">
                  <c:v>0.81</c:v>
                </c:pt>
                <c:pt idx="13">
                  <c:v>0.7</c:v>
                </c:pt>
                <c:pt idx="15">
                  <c:v>0.79</c:v>
                </c:pt>
                <c:pt idx="16">
                  <c:v>0.82</c:v>
                </c:pt>
                <c:pt idx="18">
                  <c:v>0.77</c:v>
                </c:pt>
                <c:pt idx="19">
                  <c:v>0.89</c:v>
                </c:pt>
                <c:pt idx="20">
                  <c:v>0.81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87712"/>
        <c:axId val="175989504"/>
      </c:barChart>
      <c:catAx>
        <c:axId val="175987712"/>
        <c:scaling>
          <c:orientation val="maxMin"/>
        </c:scaling>
        <c:delete val="0"/>
        <c:axPos val="l"/>
        <c:numFmt formatCode="0%" sourceLinked="1"/>
        <c:majorTickMark val="out"/>
        <c:minorTickMark val="none"/>
        <c:tickLblPos val="none"/>
        <c:crossAx val="175989504"/>
        <c:crosses val="autoZero"/>
        <c:auto val="1"/>
        <c:lblAlgn val="ctr"/>
        <c:lblOffset val="100"/>
        <c:noMultiLvlLbl val="0"/>
      </c:catAx>
      <c:valAx>
        <c:axId val="175989504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75987712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96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692401"/>
              </p:ext>
            </p:extLst>
          </p:nvPr>
        </p:nvGraphicFramePr>
        <p:xfrm>
          <a:off x="2743199" y="1524000"/>
          <a:ext cx="6461125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64008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  <a:cs typeface="Calibri" pitchFamily="34" charset="0"/>
              </a:rPr>
              <a:t>* Estimates are statistically different from each other within category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  <a:cs typeface="Calibri" pitchFamily="34" charset="0"/>
              </a:rPr>
              <a:t>SOURCE: </a:t>
            </a:r>
            <a:r>
              <a:rPr lang="en-US" sz="1100" dirty="0">
                <a:latin typeface="Calibri" pitchFamily="34" charset="0"/>
                <a:cs typeface="Calibri" pitchFamily="34" charset="0"/>
              </a:rPr>
              <a:t>Kaiser/HRET Survey of Employer-Sponsored Health Benefits, </a:t>
            </a:r>
            <a:r>
              <a:rPr lang="en-US" sz="1100" dirty="0" smtClean="0">
                <a:latin typeface="Calibri" pitchFamily="34" charset="0"/>
                <a:cs typeface="Calibri" pitchFamily="34" charset="0"/>
              </a:rPr>
              <a:t>2013.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Exhibit 3.4</a:t>
            </a:r>
            <a:br>
              <a:rPr lang="en-US" sz="2400" dirty="0">
                <a:latin typeface="Calibri" pitchFamily="34" charset="0"/>
                <a:cs typeface="Calibri" pitchFamily="34" charset="0"/>
              </a:rPr>
            </a:br>
            <a:r>
              <a:rPr lang="en-US" sz="2400" dirty="0">
                <a:latin typeface="Calibri" pitchFamily="34" charset="0"/>
                <a:cs typeface="Calibri" pitchFamily="34" charset="0"/>
              </a:rPr>
              <a:t>Among Workers in Firms Offering Health Benefits, Percentage of Eligible Workers Who Take Up Health Benefits Offered by Their Firm, by Firm Characteristics,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2013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55893"/>
              </p:ext>
            </p:extLst>
          </p:nvPr>
        </p:nvGraphicFramePr>
        <p:xfrm>
          <a:off x="76200" y="1655372"/>
          <a:ext cx="4142509" cy="4621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2805199"/>
              </a:tblGrid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Low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Wage Level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$23,000 a Year or Less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3888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High Wage Level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Earn $56,000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Earn $56,000 a Year or More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1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Part-Time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194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 Part-Time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12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Unions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Has At Least Some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 Does Not Have Any Union Workers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8436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76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Younger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26 or Younger *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00" b="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Older Workers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Less Than 35% of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6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35% or More Workers Are Age 50 or Older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662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For-Profit 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5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Firm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Ownership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 *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0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Not-For-Profit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38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170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3.4 Among Workers in Firms Offering Health Benefits, Percentage of Eligible Workers Who Take Up Health Benefits Offered by Their Firm, by Firm Characteristics,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3.4 Among Workers in Firms Offering Health Benefits, Percentage of Eligible Workers Who Take Up Health Benefits Offered by Their Firm, by Firm Characteristics, 2013</dc:title>
  <dc:creator>NirmitaP</dc:creator>
  <cp:lastModifiedBy>NirmitaP</cp:lastModifiedBy>
  <cp:revision>1</cp:revision>
  <dcterms:created xsi:type="dcterms:W3CDTF">2013-08-06T20:55:09Z</dcterms:created>
  <dcterms:modified xsi:type="dcterms:W3CDTF">2013-08-06T20:55:09Z</dcterms:modified>
</cp:coreProperties>
</file>