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983121707870297E-2"/>
          <c:y val="4.1916167664670663E-2"/>
          <c:w val="0.94001687829212965"/>
          <c:h val="0.80961516845268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  <c:pt idx="14">
                  <c:v>2013*</c:v>
                </c:pt>
              </c:strCache>
            </c:strRef>
          </c:cat>
          <c:val>
            <c:numRef>
              <c:f>Sheet1!$B$2:$P$2</c:f>
              <c:numCache>
                <c:formatCode>0%</c:formatCode>
                <c:ptCount val="15"/>
                <c:pt idx="0">
                  <c:v>0.21</c:v>
                </c:pt>
                <c:pt idx="1">
                  <c:v>0.22</c:v>
                </c:pt>
                <c:pt idx="2">
                  <c:v>0.2</c:v>
                </c:pt>
                <c:pt idx="3">
                  <c:v>0.23</c:v>
                </c:pt>
                <c:pt idx="4">
                  <c:v>0.25</c:v>
                </c:pt>
                <c:pt idx="5">
                  <c:v>0.22</c:v>
                </c:pt>
                <c:pt idx="6">
                  <c:v>0.27</c:v>
                </c:pt>
                <c:pt idx="7">
                  <c:v>0.3</c:v>
                </c:pt>
                <c:pt idx="8">
                  <c:v>0.23</c:v>
                </c:pt>
                <c:pt idx="9">
                  <c:v>0.24</c:v>
                </c:pt>
                <c:pt idx="10">
                  <c:v>0.3</c:v>
                </c:pt>
                <c:pt idx="11">
                  <c:v>0.25</c:v>
                </c:pt>
                <c:pt idx="12">
                  <c:v>0.15</c:v>
                </c:pt>
                <c:pt idx="13">
                  <c:v>0.28000000000000003</c:v>
                </c:pt>
                <c:pt idx="14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  <c:pt idx="14">
                  <c:v>2013*</c:v>
                </c:pt>
              </c:strCache>
            </c:strRef>
          </c:cat>
          <c:val>
            <c:numRef>
              <c:f>Sheet1!$B$3:$P$3</c:f>
              <c:numCache>
                <c:formatCode>0%</c:formatCode>
                <c:ptCount val="15"/>
                <c:pt idx="0">
                  <c:v>0.39</c:v>
                </c:pt>
                <c:pt idx="1">
                  <c:v>0.37</c:v>
                </c:pt>
                <c:pt idx="2">
                  <c:v>0.45</c:v>
                </c:pt>
                <c:pt idx="3">
                  <c:v>0.46</c:v>
                </c:pt>
                <c:pt idx="4">
                  <c:v>0.42</c:v>
                </c:pt>
                <c:pt idx="5">
                  <c:v>0.43</c:v>
                </c:pt>
                <c:pt idx="6">
                  <c:v>0.36</c:v>
                </c:pt>
                <c:pt idx="7">
                  <c:v>0.43</c:v>
                </c:pt>
                <c:pt idx="8">
                  <c:v>0.41</c:v>
                </c:pt>
                <c:pt idx="9">
                  <c:v>0.43</c:v>
                </c:pt>
                <c:pt idx="10">
                  <c:v>0.46</c:v>
                </c:pt>
                <c:pt idx="11">
                  <c:v>0.39</c:v>
                </c:pt>
                <c:pt idx="12">
                  <c:v>0.42</c:v>
                </c:pt>
                <c:pt idx="13">
                  <c:v>0.45</c:v>
                </c:pt>
                <c:pt idx="14">
                  <c:v>0.47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60"/>
        <c:axId val="100931456"/>
        <c:axId val="100932992"/>
      </c:barChart>
      <c:catAx>
        <c:axId val="100931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10093299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00932992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00931456"/>
        <c:crosses val="autoZero"/>
        <c:crossBetween val="between"/>
      </c:valAx>
      <c:spPr>
        <a:noFill/>
        <a:ln w="22890">
          <a:noFill/>
        </a:ln>
      </c:spPr>
    </c:plotArea>
    <c:legend>
      <c:legendPos val="b"/>
      <c:layout>
        <c:manualLayout>
          <c:xMode val="edge"/>
          <c:yMode val="edge"/>
          <c:x val="0.65807968352563195"/>
          <c:y val="5.02754978805608E-2"/>
          <c:w val="0.32919827182834571"/>
          <c:h val="8.7280623098493812E-2"/>
        </c:manualLayout>
      </c:layout>
      <c:overlay val="0"/>
      <c:spPr>
        <a:solidFill>
          <a:schemeClr val="bg1"/>
        </a:solidFill>
        <a:ln w="2861">
          <a:noFill/>
          <a:prstDash val="solid"/>
        </a:ln>
      </c:spPr>
      <c:txPr>
        <a:bodyPr/>
        <a:lstStyle/>
        <a:p>
          <a:pPr>
            <a:defRPr sz="1200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0.11607</cdr:x>
      <cdr:y>0.78538</cdr:y>
    </cdr:from>
    <cdr:to>
      <cdr:x>0.15179</cdr:x>
      <cdr:y>0.8375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3444875"/>
          <a:ext cx="304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772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369868"/>
              </p:ext>
            </p:extLst>
          </p:nvPr>
        </p:nvGraphicFramePr>
        <p:xfrm>
          <a:off x="152400" y="1600200"/>
          <a:ext cx="8722760" cy="4678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 is statistically different between All Small Firms and All Large Firms within year (p&lt;.05). 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Kaiser/HRET Survey of Employer-Sponsored Health Benefits, 1999-2013.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latin typeface="Calibri" pitchFamily="34" charset="0"/>
              </a:rPr>
              <a:t>Exhibit 2.7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Among Firms Offering Health Benefits, Percentage That Offer Health Benefits to Part-Time Workers, by Firm Size, 1999–2013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69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2.7 Among Firms Offering Health Benefits, Percentage That Offer Health Benefits to Part-Time Workers, by Firm Size, 1999–2013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2.7 Among Firms Offering Health Benefits, Percentage That Offer Health Benefits to Part-Time Workers, by Firm Size, 1999–2013</dc:title>
  <dc:creator>NirmitaP</dc:creator>
  <cp:lastModifiedBy>NirmitaP</cp:lastModifiedBy>
  <cp:revision>1</cp:revision>
  <dcterms:created xsi:type="dcterms:W3CDTF">2013-08-06T20:52:12Z</dcterms:created>
  <dcterms:modified xsi:type="dcterms:W3CDTF">2013-08-06T20:52:13Z</dcterms:modified>
</cp:coreProperties>
</file>