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98"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664369595078251"/>
          <c:y val="2.8918827108678276E-2"/>
          <c:w val="0.66000007738590416"/>
          <c:h val="0.94929538046060213"/>
        </c:manualLayout>
      </c:layout>
      <c:barChart>
        <c:barDir val="bar"/>
        <c:grouping val="clustered"/>
        <c:varyColors val="0"/>
        <c:ser>
          <c:idx val="0"/>
          <c:order val="0"/>
          <c:tx>
            <c:strRef>
              <c:f>Sheet1!$B$1</c:f>
              <c:strCache>
                <c:ptCount val="1"/>
              </c:strCache>
            </c:strRef>
          </c:tx>
          <c:spPr>
            <a:ln w="12700" cap="flat" cmpd="sng">
              <a:solidFill>
                <a:schemeClr val="tx1"/>
              </a:solidFill>
              <a:prstDash val="solid"/>
              <a:round/>
            </a:ln>
          </c:spPr>
          <c:invertIfNegative val="0"/>
          <c:dLbls>
            <c:txPr>
              <a:bodyPr/>
              <a:lstStyle/>
              <a:p>
                <a:pPr>
                  <a:defRPr sz="1200">
                    <a:latin typeface="Calibri" pitchFamily="34" charset="0"/>
                  </a:defRPr>
                </a:pPr>
                <a:endParaRPr lang="en-US"/>
              </a:p>
            </c:txPr>
            <c:dLblPos val="outEnd"/>
            <c:showLegendKey val="0"/>
            <c:showVal val="1"/>
            <c:showCatName val="0"/>
            <c:showSerName val="0"/>
            <c:showPercent val="0"/>
            <c:showBubbleSize val="0"/>
            <c:showLeaderLines val="0"/>
          </c:dLbls>
          <c:cat>
            <c:strRef>
              <c:f>Sheet1!$A$4:$A$16</c:f>
              <c:strCache>
                <c:ptCount val="13"/>
                <c:pt idx="0">
                  <c:v>Many Workers are Lower-Wage</c:v>
                </c:pt>
                <c:pt idx="2">
                  <c:v>Few Workers are High-Wage</c:v>
                </c:pt>
                <c:pt idx="3">
                  <c:v>Many Workers are High-Wage</c:v>
                </c:pt>
                <c:pt idx="5">
                  <c:v>Few Workers are Part-Time</c:v>
                </c:pt>
                <c:pt idx="6">
                  <c:v>Many Workers are Part-Time</c:v>
                </c:pt>
                <c:pt idx="8">
                  <c:v>Less Than 35% of Workers Are Age 26 or Younger</c:v>
                </c:pt>
                <c:pt idx="9">
                  <c:v>35% or More Workers Are Age 26 or Younger</c:v>
                </c:pt>
                <c:pt idx="11">
                  <c:v>Less Than 35% of Workers Are Age 50 or Older</c:v>
                </c:pt>
                <c:pt idx="12">
                  <c:v>35% or More Workers Are Age 50 or Older</c:v>
                </c:pt>
              </c:strCache>
            </c:strRef>
          </c:cat>
          <c:val>
            <c:numRef>
              <c:f>Sheet1!$B$3:$B$20</c:f>
              <c:numCache>
                <c:formatCode>0%</c:formatCode>
                <c:ptCount val="18"/>
                <c:pt idx="0">
                  <c:v>0.6</c:v>
                </c:pt>
                <c:pt idx="1">
                  <c:v>0.23</c:v>
                </c:pt>
                <c:pt idx="3">
                  <c:v>0.49</c:v>
                </c:pt>
                <c:pt idx="4">
                  <c:v>0.69</c:v>
                </c:pt>
                <c:pt idx="6">
                  <c:v>0.62</c:v>
                </c:pt>
                <c:pt idx="7">
                  <c:v>0.28000000000000003</c:v>
                </c:pt>
                <c:pt idx="9">
                  <c:v>0.59</c:v>
                </c:pt>
                <c:pt idx="10">
                  <c:v>0.23</c:v>
                </c:pt>
                <c:pt idx="12">
                  <c:v>0.51</c:v>
                </c:pt>
                <c:pt idx="13">
                  <c:v>0.57999999999999996</c:v>
                </c:pt>
                <c:pt idx="15">
                  <c:v>0.47</c:v>
                </c:pt>
                <c:pt idx="16">
                  <c:v>0.99</c:v>
                </c:pt>
                <c:pt idx="17">
                  <c:v>0.74</c:v>
                </c:pt>
              </c:numCache>
            </c:numRef>
          </c:val>
        </c:ser>
        <c:dLbls>
          <c:showLegendKey val="0"/>
          <c:showVal val="0"/>
          <c:showCatName val="0"/>
          <c:showSerName val="0"/>
          <c:showPercent val="0"/>
          <c:showBubbleSize val="0"/>
        </c:dLbls>
        <c:gapWidth val="50"/>
        <c:axId val="101131392"/>
        <c:axId val="101132928"/>
      </c:barChart>
      <c:catAx>
        <c:axId val="101131392"/>
        <c:scaling>
          <c:orientation val="maxMin"/>
        </c:scaling>
        <c:delete val="0"/>
        <c:axPos val="l"/>
        <c:numFmt formatCode="0%" sourceLinked="1"/>
        <c:majorTickMark val="out"/>
        <c:minorTickMark val="none"/>
        <c:tickLblPos val="none"/>
        <c:crossAx val="101132928"/>
        <c:crosses val="autoZero"/>
        <c:auto val="1"/>
        <c:lblAlgn val="ctr"/>
        <c:lblOffset val="100"/>
        <c:noMultiLvlLbl val="0"/>
      </c:catAx>
      <c:valAx>
        <c:axId val="101132928"/>
        <c:scaling>
          <c:orientation val="minMax"/>
          <c:max val="1"/>
        </c:scaling>
        <c:delete val="1"/>
        <c:axPos val="t"/>
        <c:majorGridlines>
          <c:spPr>
            <a:ln>
              <a:noFill/>
            </a:ln>
          </c:spPr>
        </c:majorGridlines>
        <c:numFmt formatCode="0%" sourceLinked="1"/>
        <c:majorTickMark val="out"/>
        <c:minorTickMark val="none"/>
        <c:tickLblPos val="nextTo"/>
        <c:crossAx val="101131392"/>
        <c:crosses val="autoZero"/>
        <c:crossBetween val="between"/>
        <c:majorUnit val="0.1"/>
      </c:valAx>
    </c:plotArea>
    <c:plotVisOnly val="1"/>
    <c:dispBlanksAs val="gap"/>
    <c:showDLblsOverMax val="0"/>
  </c:chart>
  <c:txPr>
    <a:bodyPr/>
    <a:lstStyle/>
    <a:p>
      <a:pPr>
        <a:defRPr sz="11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1078686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95990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363415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3231233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99719352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pic>
        <p:nvPicPr>
          <p:cNvPr id="5" name="Picture 4"/>
          <p:cNvPicPr>
            <a:picLocks noChangeAspect="1" noChangeArrowheads="1"/>
          </p:cNvPicPr>
          <p:nvPr/>
        </p:nvPicPr>
        <p:blipFill>
          <a:blip r:embed="rId7"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244171658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iming>
    <p:tnLst>
      <p:par>
        <p:cTn id="1" dur="indefinite" restart="never" nodeType="tmRoot"/>
      </p:par>
    </p:tnLst>
  </p:timing>
  <p:txStyles>
    <p:titleStyle>
      <a:lvl1pPr algn="l" rtl="0" eaLnBrk="1" fontAlgn="base" hangingPunct="1">
        <a:spcBef>
          <a:spcPct val="0"/>
        </a:spcBef>
        <a:spcAft>
          <a:spcPct val="0"/>
        </a:spcAft>
        <a:defRPr lang="en-US" sz="2600" b="1" i="0" dirty="0" smtClean="0">
          <a:solidFill>
            <a:srgbClr val="000000"/>
          </a:solidFill>
          <a:latin typeface="Meta Offc Pro"/>
          <a:ea typeface="+mj-ea"/>
          <a:cs typeface="Meta Offc Pro"/>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Content Placeholder 22"/>
          <p:cNvGraphicFramePr>
            <a:graphicFrameLocks noGrp="1"/>
          </p:cNvGraphicFramePr>
          <p:nvPr>
            <p:ph idx="1"/>
            <p:extLst>
              <p:ext uri="{D42A27DB-BD31-4B8C-83A1-F6EECF244321}">
                <p14:modId xmlns:p14="http://schemas.microsoft.com/office/powerpoint/2010/main" val="4181742069"/>
              </p:ext>
            </p:extLst>
          </p:nvPr>
        </p:nvGraphicFramePr>
        <p:xfrm>
          <a:off x="2835275" y="1143000"/>
          <a:ext cx="6384925"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 Placeholder 2"/>
          <p:cNvSpPr>
            <a:spLocks noGrp="1"/>
          </p:cNvSpPr>
          <p:nvPr>
            <p:ph type="body" sz="quarter" idx="11"/>
          </p:nvPr>
        </p:nvSpPr>
        <p:spPr>
          <a:xfrm>
            <a:off x="0" y="5715000"/>
            <a:ext cx="8534400" cy="1143000"/>
          </a:xfrm>
        </p:spPr>
        <p:txBody>
          <a:bodyPr/>
          <a:lstStyle/>
          <a:p>
            <a:pPr>
              <a:spcAft>
                <a:spcPts val="400"/>
              </a:spcAft>
            </a:pPr>
            <a:r>
              <a:rPr lang="en-US" sz="1100" dirty="0" smtClean="0">
                <a:latin typeface="Calibri" pitchFamily="34" charset="0"/>
              </a:rPr>
              <a:t>* Estimates are statistically different from each other within category (p&lt;.05).  </a:t>
            </a:r>
          </a:p>
          <a:p>
            <a:pPr>
              <a:spcAft>
                <a:spcPts val="400"/>
              </a:spcAft>
            </a:pPr>
            <a:r>
              <a:rPr lang="en-US" sz="1100" dirty="0" smtClean="0">
                <a:latin typeface="Calibri" pitchFamily="34" charset="0"/>
              </a:rPr>
              <a:t>NOTE: Only firms that completed the entire survey were included in these statistics. The percent of firms with unionized workers which offer health benefits tends to be volatile because of how few small firms have unionized workers. Therefore, beginning </a:t>
            </a:r>
            <a:r>
              <a:rPr lang="en-US" sz="1100" dirty="0">
                <a:latin typeface="Calibri" pitchFamily="34" charset="0"/>
              </a:rPr>
              <a:t>in 2013, data for unionized workers is reported only for firms with 50 or more employees. </a:t>
            </a:r>
            <a:r>
              <a:rPr lang="en-US" sz="1100" dirty="0" smtClean="0">
                <a:latin typeface="Calibri" pitchFamily="34" charset="0"/>
              </a:rPr>
              <a:t>For firms of this size, the percent that offered health benefits was similar for those with some unionized workers vs. for those with no unionized workers (97% and 92%, respectively) in 2013.</a:t>
            </a:r>
          </a:p>
          <a:p>
            <a:pPr>
              <a:spcAft>
                <a:spcPts val="400"/>
              </a:spcAft>
            </a:pPr>
            <a:r>
              <a:rPr lang="en-US" sz="1100" dirty="0" smtClean="0">
                <a:latin typeface="Calibri" pitchFamily="34" charset="0"/>
              </a:rPr>
              <a:t>SOURCE: Kaiser/HRET Survey of Employer-Sponsored Health Benefits, 2013.</a:t>
            </a:r>
            <a:endParaRPr lang="en-US" sz="1100" dirty="0">
              <a:latin typeface="Calibri" pitchFamily="34" charset="0"/>
            </a:endParaRPr>
          </a:p>
        </p:txBody>
      </p:sp>
      <p:sp>
        <p:nvSpPr>
          <p:cNvPr id="4" name="Title 3"/>
          <p:cNvSpPr>
            <a:spLocks noGrp="1"/>
          </p:cNvSpPr>
          <p:nvPr>
            <p:ph type="title"/>
          </p:nvPr>
        </p:nvSpPr>
        <p:spPr>
          <a:xfrm>
            <a:off x="0" y="0"/>
            <a:ext cx="8961120" cy="914400"/>
          </a:xfrm>
        </p:spPr>
        <p:txBody>
          <a:bodyPr/>
          <a:lstStyle/>
          <a:p>
            <a:r>
              <a:rPr lang="en-US" sz="2400" dirty="0" smtClean="0">
                <a:latin typeface="Calibri" pitchFamily="34" charset="0"/>
              </a:rPr>
              <a:t>Exhibit 2.4 </a:t>
            </a:r>
            <a:br>
              <a:rPr lang="en-US" sz="2400" dirty="0" smtClean="0">
                <a:latin typeface="Calibri" pitchFamily="34" charset="0"/>
              </a:rPr>
            </a:br>
            <a:r>
              <a:rPr lang="en-US" sz="2400" dirty="0" smtClean="0">
                <a:latin typeface="Calibri" pitchFamily="34" charset="0"/>
              </a:rPr>
              <a:t>Percentage of Firms Offering Health Benefits, by Firm Characteristics, 2013</a:t>
            </a:r>
            <a:endParaRPr lang="en-US" sz="2400" dirty="0">
              <a:latin typeface="Calibri" pitchFamily="34" charset="0"/>
            </a:endParaRPr>
          </a:p>
        </p:txBody>
      </p:sp>
      <p:graphicFrame>
        <p:nvGraphicFramePr>
          <p:cNvPr id="25" name="Table 24"/>
          <p:cNvGraphicFramePr>
            <a:graphicFrameLocks noGrp="1"/>
          </p:cNvGraphicFramePr>
          <p:nvPr>
            <p:extLst>
              <p:ext uri="{D42A27DB-BD31-4B8C-83A1-F6EECF244321}">
                <p14:modId xmlns:p14="http://schemas.microsoft.com/office/powerpoint/2010/main" val="2546830806"/>
              </p:ext>
            </p:extLst>
          </p:nvPr>
        </p:nvGraphicFramePr>
        <p:xfrm>
          <a:off x="228600" y="1295400"/>
          <a:ext cx="4191000" cy="4191001"/>
        </p:xfrm>
        <a:graphic>
          <a:graphicData uri="http://schemas.openxmlformats.org/drawingml/2006/table">
            <a:tbl>
              <a:tblPr firstRow="1" bandRow="1">
                <a:tableStyleId>{5C22544A-7EE6-4342-B048-85BDC9FD1C3A}</a:tableStyleId>
              </a:tblPr>
              <a:tblGrid>
                <a:gridCol w="1362075"/>
                <a:gridCol w="2828925"/>
              </a:tblGrid>
              <a:tr h="269559">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solidFill>
                          <a:latin typeface="Calibri" pitchFamily="34" charset="0"/>
                        </a:rPr>
                        <a:t>Low</a:t>
                      </a:r>
                      <a:r>
                        <a:rPr lang="en-US" sz="1200" b="1" baseline="0" dirty="0" smtClean="0">
                          <a:solidFill>
                            <a:schemeClr val="tx1"/>
                          </a:solidFill>
                          <a:latin typeface="Calibri" pitchFamily="34" charset="0"/>
                        </a:rPr>
                        <a:t> Wage Level</a:t>
                      </a:r>
                      <a:endParaRPr lang="en-US" sz="1200" b="1" dirty="0" smtClean="0">
                        <a:solidFill>
                          <a:schemeClr val="tx1"/>
                        </a:solidFill>
                        <a:latin typeface="Calibri" pitchFamily="34"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ct val="85000"/>
                        </a:lnSpc>
                      </a:pPr>
                      <a:r>
                        <a:rPr lang="en-US" sz="1050" b="0" dirty="0" smtClean="0">
                          <a:solidFill>
                            <a:schemeClr val="tx1"/>
                          </a:solidFill>
                          <a:latin typeface="Calibri" pitchFamily="34" charset="0"/>
                        </a:rPr>
                        <a:t>Less Than 35% Earn $23,000 a Year or Less *</a:t>
                      </a:r>
                    </a:p>
                  </a:txBody>
                  <a:tcPr marL="0" marR="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69559">
                <a:tc vMerge="1">
                  <a:txBody>
                    <a:bodyPr/>
                    <a:lstStyle/>
                    <a:p>
                      <a:pPr algn="r"/>
                      <a:endParaRPr lang="en-US" dirty="0"/>
                    </a:p>
                  </a:txBody>
                  <a:tcPr/>
                </a:tc>
                <a:tc>
                  <a:txBody>
                    <a:bodyPr/>
                    <a:lstStyle/>
                    <a:p>
                      <a:pPr algn="r">
                        <a:lnSpc>
                          <a:spcPct val="85000"/>
                        </a:lnSpc>
                      </a:pPr>
                      <a:r>
                        <a:rPr lang="en-US" sz="1050" b="0" dirty="0" smtClean="0">
                          <a:solidFill>
                            <a:schemeClr val="tx1"/>
                          </a:solidFill>
                          <a:latin typeface="Calibri" pitchFamily="34" charset="0"/>
                        </a:rPr>
                        <a:t>35% or More Earn $23,000 a Year or Less *</a:t>
                      </a:r>
                    </a:p>
                  </a:txBody>
                  <a:tcPr marL="0" marR="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92680">
                <a:tc>
                  <a:txBody>
                    <a:bodyPr/>
                    <a:lstStyle/>
                    <a:p>
                      <a:pPr algn="ctr"/>
                      <a:endParaRPr lang="en-US" sz="800" b="1" dirty="0">
                        <a:solidFill>
                          <a:schemeClr val="tx1"/>
                        </a:solidFill>
                        <a:latin typeface="Calibri" pitchFamily="34" charset="0"/>
                      </a:endParaRPr>
                    </a:p>
                  </a:txBody>
                  <a:tcPr marL="60195" marR="60195" marT="30097" marB="3009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ct val="85000"/>
                        </a:lnSpc>
                      </a:pPr>
                      <a:endParaRPr lang="en-US" sz="1050" b="1" dirty="0">
                        <a:solidFill>
                          <a:schemeClr val="tx1"/>
                        </a:solidFill>
                        <a:latin typeface="Calibri"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69559">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solidFill>
                          <a:latin typeface="Calibri" pitchFamily="34" charset="0"/>
                        </a:rPr>
                        <a:t>High Wage Level</a:t>
                      </a:r>
                    </a:p>
                  </a:txBody>
                  <a:tcPr marL="60195" marR="60195" marT="30097" marB="30097"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ct val="85000"/>
                        </a:lnSpc>
                      </a:pPr>
                      <a:r>
                        <a:rPr lang="en-US" sz="1050" b="0" dirty="0" smtClean="0">
                          <a:solidFill>
                            <a:schemeClr val="tx1"/>
                          </a:solidFill>
                          <a:latin typeface="Calibri" pitchFamily="34" charset="0"/>
                        </a:rPr>
                        <a:t>Less Than 35% Earn $56,000 a Year or More *</a:t>
                      </a:r>
                    </a:p>
                  </a:txBody>
                  <a:tcPr marL="0" marR="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69559">
                <a:tc vMerge="1">
                  <a:txBody>
                    <a:bodyPr/>
                    <a:lstStyle/>
                    <a:p>
                      <a:pPr algn="r"/>
                      <a:endParaRPr lang="en-US" dirty="0"/>
                    </a:p>
                  </a:txBody>
                  <a:tcPr/>
                </a:tc>
                <a:tc>
                  <a:txBody>
                    <a:bodyPr/>
                    <a:lstStyle/>
                    <a:p>
                      <a:pPr algn="r">
                        <a:lnSpc>
                          <a:spcPct val="85000"/>
                        </a:lnSpc>
                      </a:pPr>
                      <a:r>
                        <a:rPr lang="en-US" sz="1050" b="0" dirty="0" smtClean="0">
                          <a:solidFill>
                            <a:schemeClr val="tx1"/>
                          </a:solidFill>
                          <a:latin typeface="Calibri" pitchFamily="34" charset="0"/>
                        </a:rPr>
                        <a:t>35% or More Earn $56,000 a Year or More *</a:t>
                      </a:r>
                    </a:p>
                  </a:txBody>
                  <a:tcPr marL="0" marR="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92680">
                <a:tc>
                  <a:txBody>
                    <a:bodyPr/>
                    <a:lstStyle/>
                    <a:p>
                      <a:pPr algn="ctr"/>
                      <a:endParaRPr lang="en-US" sz="800" b="1" dirty="0">
                        <a:solidFill>
                          <a:schemeClr val="tx1"/>
                        </a:solidFill>
                        <a:latin typeface="Calibri" pitchFamily="34" charset="0"/>
                      </a:endParaRPr>
                    </a:p>
                  </a:txBody>
                  <a:tcPr marL="60195" marR="60195" marT="30097" marB="3009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ct val="85000"/>
                        </a:lnSpc>
                      </a:pPr>
                      <a:endParaRPr lang="en-US" sz="1050" b="0" dirty="0">
                        <a:solidFill>
                          <a:schemeClr val="tx1"/>
                        </a:solidFill>
                        <a:latin typeface="Calibri"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29441">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solidFill>
                          <a:latin typeface="Calibri" pitchFamily="34" charset="0"/>
                        </a:rPr>
                        <a:t>Part-Time Workers</a:t>
                      </a:r>
                    </a:p>
                  </a:txBody>
                  <a:tcPr marL="60195" marR="60195" marT="30097" marB="30097"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ct val="85000"/>
                        </a:lnSpc>
                      </a:pPr>
                      <a:r>
                        <a:rPr lang="en-US" sz="1050" b="0" dirty="0" smtClean="0">
                          <a:solidFill>
                            <a:schemeClr val="tx1"/>
                          </a:solidFill>
                          <a:latin typeface="Calibri" pitchFamily="34" charset="0"/>
                        </a:rPr>
                        <a:t>Less Than 35% Work Part-Time *</a:t>
                      </a:r>
                    </a:p>
                  </a:txBody>
                  <a:tcPr marL="0" marR="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69559">
                <a:tc vMerge="1">
                  <a:txBody>
                    <a:bodyPr/>
                    <a:lstStyle/>
                    <a:p>
                      <a:pPr algn="r"/>
                      <a:endParaRPr lang="en-US" dirty="0"/>
                    </a:p>
                  </a:txBody>
                  <a:tcPr/>
                </a:tc>
                <a:tc>
                  <a:txBody>
                    <a:bodyPr/>
                    <a:lstStyle/>
                    <a:p>
                      <a:pPr algn="r">
                        <a:lnSpc>
                          <a:spcPct val="85000"/>
                        </a:lnSpc>
                      </a:pPr>
                      <a:r>
                        <a:rPr lang="en-US" sz="1050" b="0" dirty="0" smtClean="0">
                          <a:solidFill>
                            <a:schemeClr val="tx1"/>
                          </a:solidFill>
                          <a:latin typeface="Calibri" pitchFamily="34" charset="0"/>
                        </a:rPr>
                        <a:t>35% or More Work Part-Time</a:t>
                      </a:r>
                      <a:r>
                        <a:rPr lang="en-US" sz="1050" b="0" baseline="0" dirty="0" smtClean="0">
                          <a:solidFill>
                            <a:schemeClr val="tx1"/>
                          </a:solidFill>
                          <a:latin typeface="Calibri" pitchFamily="34" charset="0"/>
                        </a:rPr>
                        <a:t> </a:t>
                      </a:r>
                      <a:r>
                        <a:rPr lang="en-US" sz="1050" b="0" dirty="0" smtClean="0">
                          <a:solidFill>
                            <a:schemeClr val="tx1"/>
                          </a:solidFill>
                          <a:latin typeface="Calibri" pitchFamily="34" charset="0"/>
                        </a:rPr>
                        <a:t>*</a:t>
                      </a:r>
                    </a:p>
                  </a:txBody>
                  <a:tcPr marL="0" marR="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04468">
                <a:tc>
                  <a:txBody>
                    <a:bodyPr/>
                    <a:lstStyle/>
                    <a:p>
                      <a:pPr algn="ctr"/>
                      <a:endParaRPr lang="en-US" sz="800" b="1" dirty="0">
                        <a:solidFill>
                          <a:schemeClr val="tx1"/>
                        </a:solidFill>
                        <a:latin typeface="Calibri" pitchFamily="34" charset="0"/>
                      </a:endParaRPr>
                    </a:p>
                  </a:txBody>
                  <a:tcPr marL="60195" marR="60195" marT="30097" marB="3009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ct val="85000"/>
                        </a:lnSpc>
                      </a:pPr>
                      <a:endParaRPr lang="en-US" sz="1050" b="0" dirty="0">
                        <a:solidFill>
                          <a:schemeClr val="tx1"/>
                        </a:solidFill>
                        <a:latin typeface="Calibri"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04468">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solidFill>
                          <a:latin typeface="Calibri" pitchFamily="34" charset="0"/>
                        </a:rPr>
                        <a:t>Younger Workers</a:t>
                      </a:r>
                    </a:p>
                  </a:txBody>
                  <a:tcPr marL="60195" marR="60195" marT="30097" marB="30097"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ct val="85000"/>
                        </a:lnSpc>
                      </a:pPr>
                      <a:r>
                        <a:rPr lang="en-US" sz="1050" b="0" dirty="0" smtClean="0">
                          <a:solidFill>
                            <a:schemeClr val="tx1"/>
                          </a:solidFill>
                          <a:latin typeface="Calibri" pitchFamily="34" charset="0"/>
                        </a:rPr>
                        <a:t>Less Than 35% of Workers Are Age 26 or Younger *</a:t>
                      </a:r>
                    </a:p>
                  </a:txBody>
                  <a:tcPr marL="0" marR="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04468">
                <a:tc vMerge="1">
                  <a:txBody>
                    <a:bodyPr/>
                    <a:lstStyle/>
                    <a:p>
                      <a:pPr algn="r"/>
                      <a:endParaRPr lang="en-US" dirty="0"/>
                    </a:p>
                  </a:txBody>
                  <a:tcPr/>
                </a:tc>
                <a:tc>
                  <a:txBody>
                    <a:bodyPr/>
                    <a:lstStyle/>
                    <a:p>
                      <a:pPr algn="r">
                        <a:lnSpc>
                          <a:spcPct val="85000"/>
                        </a:lnSpc>
                      </a:pPr>
                      <a:r>
                        <a:rPr lang="en-US" sz="1050" b="0" dirty="0" smtClean="0">
                          <a:solidFill>
                            <a:schemeClr val="tx1"/>
                          </a:solidFill>
                          <a:latin typeface="Calibri" pitchFamily="34" charset="0"/>
                        </a:rPr>
                        <a:t>35% or More Workers Are Age 26 or Younger *</a:t>
                      </a:r>
                    </a:p>
                  </a:txBody>
                  <a:tcPr marL="0" marR="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57176">
                <a:tc>
                  <a:txBody>
                    <a:bodyPr/>
                    <a:lstStyle/>
                    <a:p>
                      <a:pPr algn="ctr"/>
                      <a:endParaRPr lang="en-US" sz="1200" b="1" dirty="0">
                        <a:solidFill>
                          <a:schemeClr val="tx1"/>
                        </a:solidFill>
                        <a:latin typeface="Calibri" pitchFamily="34" charset="0"/>
                      </a:endParaRPr>
                    </a:p>
                  </a:txBody>
                  <a:tcPr marL="60195" marR="60195" marT="30097" marB="3009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ct val="85000"/>
                        </a:lnSpc>
                      </a:pPr>
                      <a:endParaRPr lang="en-US" sz="1050" b="0" dirty="0" smtClean="0">
                        <a:solidFill>
                          <a:schemeClr val="tx1"/>
                        </a:solidFill>
                        <a:latin typeface="Calibri"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89890">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solidFill>
                          <a:latin typeface="Calibri" pitchFamily="34" charset="0"/>
                        </a:rPr>
                        <a:t>Older Workers</a:t>
                      </a:r>
                    </a:p>
                  </a:txBody>
                  <a:tcPr marL="60195" marR="60195" marT="30097" marB="30097"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0" hangingPunct="1">
                        <a:lnSpc>
                          <a:spcPct val="85000"/>
                        </a:lnSpc>
                        <a:spcBef>
                          <a:spcPts val="0"/>
                        </a:spcBef>
                        <a:spcAft>
                          <a:spcPts val="0"/>
                        </a:spcAft>
                        <a:buClrTx/>
                        <a:buSzTx/>
                        <a:buFontTx/>
                        <a:buNone/>
                        <a:tabLst/>
                        <a:defRPr/>
                      </a:pPr>
                      <a:r>
                        <a:rPr lang="en-US" sz="1050" b="0" dirty="0" smtClean="0">
                          <a:solidFill>
                            <a:schemeClr val="tx1"/>
                          </a:solidFill>
                          <a:latin typeface="Calibri" pitchFamily="34" charset="0"/>
                        </a:rPr>
                        <a:t>Less Than 35% of Workers Are Age 50 or Older</a:t>
                      </a:r>
                    </a:p>
                  </a:txBody>
                  <a:tcPr marL="0" marR="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04468">
                <a:tc vMerge="1">
                  <a:txBody>
                    <a:bodyPr/>
                    <a:lstStyle/>
                    <a:p>
                      <a:pPr algn="r"/>
                      <a:endParaRPr lang="en-US" dirty="0"/>
                    </a:p>
                  </a:txBody>
                  <a:tcPr/>
                </a:tc>
                <a:tc>
                  <a:txBody>
                    <a:bodyPr/>
                    <a:lstStyle/>
                    <a:p>
                      <a:pPr marL="0" marR="0" indent="0" algn="r" defTabSz="914400" rtl="0" eaLnBrk="1" fontAlgn="auto" latinLnBrk="0" hangingPunct="1">
                        <a:lnSpc>
                          <a:spcPct val="85000"/>
                        </a:lnSpc>
                        <a:spcBef>
                          <a:spcPts val="0"/>
                        </a:spcBef>
                        <a:spcAft>
                          <a:spcPts val="0"/>
                        </a:spcAft>
                        <a:buClrTx/>
                        <a:buSzTx/>
                        <a:buFontTx/>
                        <a:buNone/>
                        <a:tabLst/>
                        <a:defRPr/>
                      </a:pPr>
                      <a:r>
                        <a:rPr lang="en-US" sz="1050" b="0" dirty="0" smtClean="0">
                          <a:solidFill>
                            <a:schemeClr val="tx1"/>
                          </a:solidFill>
                          <a:latin typeface="Calibri" pitchFamily="34" charset="0"/>
                        </a:rPr>
                        <a:t>35% or More Workers Are Age 50 or Older</a:t>
                      </a:r>
                    </a:p>
                  </a:txBody>
                  <a:tcPr marL="0" marR="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00741">
                <a:tc>
                  <a:txBody>
                    <a:bodyPr/>
                    <a:lstStyle/>
                    <a:p>
                      <a:pPr marL="0" marR="0" indent="0" algn="r" defTabSz="914400" rtl="0" eaLnBrk="1" fontAlgn="auto" latinLnBrk="0" hangingPunct="1">
                        <a:lnSpc>
                          <a:spcPct val="85000"/>
                        </a:lnSpc>
                        <a:spcBef>
                          <a:spcPts val="0"/>
                        </a:spcBef>
                        <a:spcAft>
                          <a:spcPts val="0"/>
                        </a:spcAft>
                        <a:buClrTx/>
                        <a:buSzTx/>
                        <a:buFontTx/>
                        <a:buNone/>
                        <a:tabLst/>
                        <a:defRPr/>
                      </a:pPr>
                      <a:endParaRPr lang="en-US" sz="1000" b="0" kern="1200" dirty="0" smtClean="0">
                        <a:solidFill>
                          <a:schemeClr val="tx1"/>
                        </a:solidFill>
                        <a:latin typeface="Calibri" pitchFamily="34" charset="0"/>
                        <a:ea typeface="+mn-ea"/>
                        <a:cs typeface="+mn-cs"/>
                      </a:endParaRPr>
                    </a:p>
                  </a:txBody>
                  <a:tcPr marL="60195" marR="60195" marT="30097" marB="3009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0" hangingPunct="1">
                        <a:lnSpc>
                          <a:spcPct val="85000"/>
                        </a:lnSpc>
                        <a:spcBef>
                          <a:spcPts val="0"/>
                        </a:spcBef>
                        <a:spcAft>
                          <a:spcPts val="0"/>
                        </a:spcAft>
                        <a:buClrTx/>
                        <a:buSzTx/>
                        <a:buFontTx/>
                        <a:buNone/>
                        <a:tabLst/>
                        <a:defRPr/>
                      </a:pPr>
                      <a:endParaRPr lang="en-US" sz="1050" b="0" kern="1200" dirty="0" smtClean="0">
                        <a:solidFill>
                          <a:schemeClr val="tx1"/>
                        </a:solidFill>
                        <a:latin typeface="Calibri" pitchFamily="34" charset="0"/>
                        <a:ea typeface="+mn-ea"/>
                        <a:cs typeface="+mn-cs"/>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59136">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solidFill>
                          <a:latin typeface="Calibri" pitchFamily="34" charset="0"/>
                        </a:rPr>
                        <a:t>Firm Ownership</a:t>
                      </a:r>
                    </a:p>
                  </a:txBody>
                  <a:tcPr marL="60195" marR="60195" marT="30097" marB="30097"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0" hangingPunct="1">
                        <a:lnSpc>
                          <a:spcPct val="85000"/>
                        </a:lnSpc>
                        <a:spcBef>
                          <a:spcPts val="0"/>
                        </a:spcBef>
                        <a:spcAft>
                          <a:spcPts val="0"/>
                        </a:spcAft>
                        <a:buClrTx/>
                        <a:buSzTx/>
                        <a:buFontTx/>
                        <a:buNone/>
                        <a:tabLst/>
                        <a:defRPr/>
                      </a:pPr>
                      <a:r>
                        <a:rPr lang="en-US" sz="1050" b="0" kern="1200" dirty="0">
                          <a:solidFill>
                            <a:schemeClr val="tx1"/>
                          </a:solidFill>
                          <a:latin typeface="Calibri" pitchFamily="34" charset="0"/>
                          <a:ea typeface="+mn-ea"/>
                          <a:cs typeface="+mn-cs"/>
                        </a:rPr>
                        <a:t>Private </a:t>
                      </a:r>
                      <a:r>
                        <a:rPr lang="en-US" sz="1050" b="0" kern="1200" dirty="0" smtClean="0">
                          <a:solidFill>
                            <a:schemeClr val="tx1"/>
                          </a:solidFill>
                          <a:latin typeface="Calibri" pitchFamily="34" charset="0"/>
                          <a:ea typeface="+mn-ea"/>
                          <a:cs typeface="+mn-cs"/>
                        </a:rPr>
                        <a:t>For-Profit *</a:t>
                      </a:r>
                      <a:endParaRPr lang="en-US" sz="1050" b="0" kern="1200" dirty="0">
                        <a:solidFill>
                          <a:schemeClr val="tx1"/>
                        </a:solidFill>
                        <a:latin typeface="Calibri" pitchFamily="34" charset="0"/>
                        <a:ea typeface="+mn-ea"/>
                        <a:cs typeface="+mn-cs"/>
                      </a:endParaRPr>
                    </a:p>
                  </a:txBody>
                  <a:tcPr marL="9525" marR="9525" marT="9525"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51795">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200" b="1" dirty="0" smtClean="0">
                        <a:solidFill>
                          <a:schemeClr val="tx1"/>
                        </a:solidFill>
                        <a:latin typeface="Calibri" pitchFamily="34" charset="0"/>
                      </a:endParaRPr>
                    </a:p>
                  </a:txBody>
                  <a:tcPr marL="60195" marR="60195" marT="30097" marB="30097"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0" hangingPunct="1">
                        <a:lnSpc>
                          <a:spcPct val="85000"/>
                        </a:lnSpc>
                        <a:spcBef>
                          <a:spcPts val="0"/>
                        </a:spcBef>
                        <a:spcAft>
                          <a:spcPts val="0"/>
                        </a:spcAft>
                        <a:buClrTx/>
                        <a:buSzTx/>
                        <a:buFontTx/>
                        <a:buNone/>
                        <a:tabLst/>
                        <a:defRPr/>
                      </a:pPr>
                      <a:r>
                        <a:rPr lang="en-US" sz="1050" b="0" kern="1200" dirty="0" smtClean="0">
                          <a:solidFill>
                            <a:schemeClr val="tx1"/>
                          </a:solidFill>
                          <a:latin typeface="Calibri" pitchFamily="34" charset="0"/>
                          <a:ea typeface="+mn-ea"/>
                          <a:cs typeface="+mn-cs"/>
                        </a:rPr>
                        <a:t>Public *</a:t>
                      </a:r>
                      <a:endParaRPr lang="en-US" sz="1050" b="0" kern="1200" dirty="0">
                        <a:solidFill>
                          <a:schemeClr val="tx1"/>
                        </a:solidFill>
                        <a:latin typeface="Calibri" pitchFamily="34" charset="0"/>
                        <a:ea typeface="+mn-ea"/>
                        <a:cs typeface="+mn-cs"/>
                      </a:endParaRPr>
                    </a:p>
                  </a:txBody>
                  <a:tcPr marL="9525" marR="9525" marT="9525"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51795">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200" b="1" dirty="0" smtClean="0">
                        <a:solidFill>
                          <a:schemeClr val="tx1"/>
                        </a:solidFill>
                        <a:latin typeface="Calibri" pitchFamily="34" charset="0"/>
                      </a:endParaRPr>
                    </a:p>
                  </a:txBody>
                  <a:tcPr marL="60195" marR="60195" marT="30097" marB="30097"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0" hangingPunct="1">
                        <a:lnSpc>
                          <a:spcPct val="85000"/>
                        </a:lnSpc>
                        <a:spcBef>
                          <a:spcPts val="0"/>
                        </a:spcBef>
                        <a:spcAft>
                          <a:spcPts val="0"/>
                        </a:spcAft>
                        <a:buClrTx/>
                        <a:buSzTx/>
                        <a:buFontTx/>
                        <a:buNone/>
                        <a:tabLst/>
                        <a:defRPr/>
                      </a:pPr>
                      <a:r>
                        <a:rPr lang="en-US" sz="1050" b="0" kern="1200" dirty="0">
                          <a:solidFill>
                            <a:schemeClr val="tx1"/>
                          </a:solidFill>
                          <a:latin typeface="Calibri" pitchFamily="34" charset="0"/>
                          <a:ea typeface="+mn-ea"/>
                          <a:cs typeface="+mn-cs"/>
                        </a:rPr>
                        <a:t>Private </a:t>
                      </a:r>
                      <a:r>
                        <a:rPr lang="en-US" sz="1050" b="0" kern="1200" dirty="0" smtClean="0">
                          <a:solidFill>
                            <a:schemeClr val="tx1"/>
                          </a:solidFill>
                          <a:latin typeface="Calibri" pitchFamily="34" charset="0"/>
                          <a:ea typeface="+mn-ea"/>
                          <a:cs typeface="+mn-cs"/>
                        </a:rPr>
                        <a:t>Not-For-Profit *</a:t>
                      </a:r>
                      <a:endParaRPr lang="en-US" sz="1050" b="0" kern="1200" dirty="0">
                        <a:solidFill>
                          <a:schemeClr val="tx1"/>
                        </a:solidFill>
                        <a:latin typeface="Calibri" pitchFamily="34" charset="0"/>
                        <a:ea typeface="+mn-ea"/>
                        <a:cs typeface="+mn-cs"/>
                      </a:endParaRPr>
                    </a:p>
                  </a:txBody>
                  <a:tcPr marL="9525" marR="9525" marT="9525"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1727909549"/>
      </p:ext>
    </p:extLst>
  </p:cSld>
  <p:clrMapOvr>
    <a:masterClrMapping/>
  </p:clrMapOvr>
  <p:timing>
    <p:tnLst>
      <p:par>
        <p:cTn id="1" dur="indefinite" restart="never" nodeType="tmRoot"/>
      </p:par>
    </p:tnLst>
  </p:timing>
</p:sld>
</file>

<file path=ppt/theme/theme1.xml><?xml version="1.0" encoding="utf-8"?>
<a:theme xmlns:a="http://schemas.openxmlformats.org/drawingml/2006/main" name="KFF Slide Template">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Meta Offc Pro">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Meta Offc Pro"/>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0</TotalTime>
  <Words>256</Words>
  <Application>Microsoft Office PowerPoint</Application>
  <PresentationFormat>On-screen Show (4:3)</PresentationFormat>
  <Paragraphs>23</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KFF Slide Template</vt:lpstr>
      <vt:lpstr>Exhibit 2.4  Percentage of Firms Offering Health Benefits, by Firm Characteristics, 2013</vt:lpstr>
    </vt:vector>
  </TitlesOfParts>
  <Company>Kaiser Family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Exhibit 2.4  Percentage of Firms Offering Health Benefits, by Firm Characteristics, 2013</dc:title>
  <dc:creator>NirmitaP</dc:creator>
  <cp:lastModifiedBy>NirmitaP</cp:lastModifiedBy>
  <cp:revision>1</cp:revision>
  <dcterms:created xsi:type="dcterms:W3CDTF">2013-08-06T20:52:14Z</dcterms:created>
  <dcterms:modified xsi:type="dcterms:W3CDTF">2013-08-06T20:52:14Z</dcterms:modified>
</cp:coreProperties>
</file>