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accent1"/>
                </a:solidFill>
              </a:ln>
            </c:spPr>
          </c:dPt>
          <c:dLbls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3-24 Workers</c:v>
                </c:pt>
                <c:pt idx="1">
                  <c:v>25-199 Workers</c:v>
                </c:pt>
                <c:pt idx="2">
                  <c:v>200-999 Workers*</c:v>
                </c:pt>
                <c:pt idx="3">
                  <c:v>1,000-4,999 Workers*</c:v>
                </c:pt>
                <c:pt idx="4">
                  <c:v>5,000 or More Workers</c:v>
                </c:pt>
                <c:pt idx="5">
                  <c:v>ALL FIRMS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0.81</c:v>
                </c:pt>
                <c:pt idx="1">
                  <c:v>0.86</c:v>
                </c:pt>
                <c:pt idx="2">
                  <c:v>0.9</c:v>
                </c:pt>
                <c:pt idx="3">
                  <c:v>0.92</c:v>
                </c:pt>
                <c:pt idx="4">
                  <c:v>0.78</c:v>
                </c:pt>
                <c:pt idx="5">
                  <c:v>0.82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8728960"/>
        <c:axId val="158730496"/>
      </c:barChart>
      <c:catAx>
        <c:axId val="1587289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58730496"/>
        <c:crosses val="autoZero"/>
        <c:auto val="1"/>
        <c:lblAlgn val="ctr"/>
        <c:lblOffset val="100"/>
        <c:noMultiLvlLbl val="0"/>
      </c:catAx>
      <c:valAx>
        <c:axId val="158730496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58728960"/>
        <c:crosses val="autoZero"/>
        <c:crossBetween val="between"/>
        <c:majorUnit val="0.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F1D906-B19A-4463-B513-9AD24DCD792E}" type="datetimeFigureOut">
              <a:rPr lang="en-US" smtClean="0"/>
              <a:t>8/6/2013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1CA03-0066-4783-AE41-767CAB85B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045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78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07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17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6037"/>
            <a:ext cx="9144000" cy="1173163"/>
          </a:xfrm>
          <a:noFill/>
          <a:ln/>
        </p:spPr>
        <p:txBody>
          <a:bodyPr/>
          <a:lstStyle/>
          <a:p>
            <a:r>
              <a:rPr lang="en-US" sz="2200" b="1" dirty="0">
                <a:latin typeface="+mj-lt"/>
              </a:rPr>
              <a:t>Exhibit </a:t>
            </a:r>
            <a:r>
              <a:rPr lang="en-US" sz="2200" b="1" dirty="0" smtClean="0">
                <a:latin typeface="+mj-lt"/>
              </a:rPr>
              <a:t>14.8</a:t>
            </a:r>
            <a:r>
              <a:rPr lang="en-US" sz="2200" b="1" dirty="0">
                <a:latin typeface="+mj-lt"/>
              </a:rPr>
              <a:t/>
            </a:r>
            <a:br>
              <a:rPr lang="en-US" sz="2200" b="1" dirty="0">
                <a:latin typeface="+mj-lt"/>
              </a:rPr>
            </a:br>
            <a:r>
              <a:rPr lang="en-US" sz="2200" b="1" dirty="0" smtClean="0">
                <a:latin typeface="+mj-lt"/>
              </a:rPr>
              <a:t>Amon</a:t>
            </a:r>
            <a:r>
              <a:rPr lang="en-US" sz="2200" dirty="0" smtClean="0">
                <a:latin typeface="+mj-lt"/>
              </a:rPr>
              <a:t>g Firms </a:t>
            </a:r>
            <a:r>
              <a:rPr lang="en-US" sz="2200" dirty="0">
                <a:latin typeface="+mj-lt"/>
              </a:rPr>
              <a:t>Offering Health </a:t>
            </a:r>
            <a:r>
              <a:rPr lang="en-US" sz="2200" dirty="0" smtClean="0">
                <a:latin typeface="+mj-lt"/>
              </a:rPr>
              <a:t>Benefits, Percentage that Use </a:t>
            </a:r>
            <a:r>
              <a:rPr lang="en-US" sz="2200" dirty="0">
                <a:latin typeface="+mj-lt"/>
              </a:rPr>
              <a:t>a Broker or Consultant to </a:t>
            </a:r>
            <a:r>
              <a:rPr lang="en-US" sz="2200" dirty="0" smtClean="0">
                <a:latin typeface="+mj-lt"/>
              </a:rPr>
              <a:t>Assist </a:t>
            </a:r>
            <a:r>
              <a:rPr lang="en-US" sz="2200" dirty="0">
                <a:latin typeface="+mj-lt"/>
              </a:rPr>
              <a:t>in </a:t>
            </a:r>
            <a:r>
              <a:rPr lang="en-US" sz="2200" dirty="0" smtClean="0">
                <a:latin typeface="+mj-lt"/>
              </a:rPr>
              <a:t>Choosing </a:t>
            </a:r>
            <a:r>
              <a:rPr lang="en-US" sz="2200" dirty="0">
                <a:latin typeface="+mj-lt"/>
              </a:rPr>
              <a:t>a Health Plan, </a:t>
            </a:r>
            <a:r>
              <a:rPr lang="en-US" sz="2200" b="1" dirty="0" smtClean="0">
                <a:latin typeface="+mj-lt"/>
              </a:rPr>
              <a:t>by </a:t>
            </a:r>
            <a:r>
              <a:rPr lang="en-US" sz="2200" b="1" dirty="0">
                <a:latin typeface="+mj-lt"/>
              </a:rPr>
              <a:t>Firm Size, </a:t>
            </a:r>
            <a:r>
              <a:rPr lang="en-US" sz="2200" b="1" dirty="0" smtClean="0">
                <a:latin typeface="+mj-lt"/>
              </a:rPr>
              <a:t>2013</a:t>
            </a:r>
            <a:endParaRPr lang="en-US" sz="2200" b="1" dirty="0">
              <a:latin typeface="+mj-lt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-5316" y="6324600"/>
            <a:ext cx="8305800" cy="48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400"/>
              </a:spcBef>
            </a:pPr>
            <a:r>
              <a:rPr lang="en-US" sz="1100" dirty="0" smtClean="0">
                <a:latin typeface="+mn-lt"/>
              </a:rPr>
              <a:t>* Estimate </a:t>
            </a:r>
            <a:r>
              <a:rPr lang="en-US" sz="1100" dirty="0">
                <a:latin typeface="+mn-lt"/>
              </a:rPr>
              <a:t>is statistically different within </a:t>
            </a:r>
            <a:r>
              <a:rPr lang="en-US" sz="1100" dirty="0" smtClean="0">
                <a:latin typeface="+mn-lt"/>
              </a:rPr>
              <a:t>size category </a:t>
            </a:r>
            <a:r>
              <a:rPr lang="en-US" sz="1100" dirty="0">
                <a:latin typeface="+mn-lt"/>
              </a:rPr>
              <a:t>from estimate for firms not in the indicated size category (p&lt;.05). </a:t>
            </a:r>
          </a:p>
          <a:p>
            <a:pPr>
              <a:spcBef>
                <a:spcPts val="400"/>
              </a:spcBef>
            </a:pPr>
            <a:r>
              <a:rPr lang="en-US" sz="1100" dirty="0" smtClean="0">
                <a:latin typeface="+mn-lt"/>
              </a:rPr>
              <a:t>SOURCE: </a:t>
            </a:r>
            <a:r>
              <a:rPr lang="en-US" sz="1100" dirty="0">
                <a:latin typeface="+mn-lt"/>
              </a:rPr>
              <a:t>Kaiser/HRET Survey of Employer-Sponsored Health Benefits, </a:t>
            </a:r>
            <a:r>
              <a:rPr lang="en-US" sz="1100" dirty="0" smtClean="0">
                <a:latin typeface="+mn-lt"/>
              </a:rPr>
              <a:t>2013. </a:t>
            </a:r>
            <a:endParaRPr lang="en-US" sz="1100" dirty="0">
              <a:latin typeface="+mn-lt"/>
            </a:endParaRP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463076543"/>
              </p:ext>
            </p:extLst>
          </p:nvPr>
        </p:nvGraphicFramePr>
        <p:xfrm>
          <a:off x="228600" y="1752600"/>
          <a:ext cx="85344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8042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Exhibit 14.8 Among Firms Offering Health Benefits, Percentage that Use a Broker or Consultant to Assist in Choosing a Health Plan, by Firm Size,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14.8 Among Firms Offering Health Benefits, Percentage that Use a Broker or Consultant to Assist in Choosing a Health Plan, by Firm Size, 2013</dc:title>
  <dc:creator>NirmitaP</dc:creator>
  <cp:lastModifiedBy>NirmitaP</cp:lastModifiedBy>
  <cp:revision>1</cp:revision>
  <dcterms:created xsi:type="dcterms:W3CDTF">2013-08-06T21:11:58Z</dcterms:created>
  <dcterms:modified xsi:type="dcterms:W3CDTF">2013-08-06T21:11:59Z</dcterms:modified>
</cp:coreProperties>
</file>