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73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899903537698816E-2"/>
          <c:y val="4.3112081692913383E-2"/>
          <c:w val="0.89843058079278548"/>
          <c:h val="0.712012212330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Largest Plan Covers Care Received at a Retail Clinic</c:v>
                </c:pt>
                <c:pt idx="1">
                  <c:v>Offers Financial Incentives for Choosing a Retail Clinic Instead of a Traditional Physician's Office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0.56000000000000005</c:v>
                </c:pt>
                <c:pt idx="1">
                  <c:v>0.17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Largest Plan Covers Care Received at a Retail Clinic</c:v>
                </c:pt>
                <c:pt idx="1">
                  <c:v>Offers Financial Incentives for Choosing a Retail Clinic Instead of a Traditional Physician's Office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0.61</c:v>
                </c:pt>
                <c:pt idx="1">
                  <c:v>0.13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Largest Plan Covers Care Received at a Retail Clinic</c:v>
                </c:pt>
                <c:pt idx="1">
                  <c:v>Offers Financial Incentives for Choosing a Retail Clinic Instead of a Traditional Physician's Office</c:v>
                </c:pt>
              </c:strCache>
            </c:strRef>
          </c:cat>
          <c:val>
            <c:numRef>
              <c:f>Sheet1!$B$4:$C$4</c:f>
              <c:numCache>
                <c:formatCode>0%</c:formatCode>
                <c:ptCount val="2"/>
                <c:pt idx="0">
                  <c:v>0.56000000000000005</c:v>
                </c:pt>
                <c:pt idx="1">
                  <c:v>0.17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46"/>
        <c:axId val="45972480"/>
        <c:axId val="45978368"/>
      </c:barChart>
      <c:catAx>
        <c:axId val="45972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5978368"/>
        <c:crosses val="autoZero"/>
        <c:auto val="1"/>
        <c:lblAlgn val="ctr"/>
        <c:lblOffset val="100"/>
        <c:noMultiLvlLbl val="0"/>
      </c:catAx>
      <c:valAx>
        <c:axId val="45978368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5972480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0.1684795484635217"/>
          <c:y val="0.89183621200575736"/>
          <c:w val="0.70726337305181985"/>
          <c:h val="6.5982168895554721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0413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662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997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8670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7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9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73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71600"/>
          </a:xfrm>
          <a:noFill/>
          <a:ln/>
        </p:spPr>
        <p:txBody>
          <a:bodyPr/>
          <a:lstStyle/>
          <a:p>
            <a:r>
              <a:rPr lang="en-US" sz="2200" b="1" dirty="0">
                <a:latin typeface="+mj-lt"/>
              </a:rPr>
              <a:t>Exhibit </a:t>
            </a:r>
            <a:r>
              <a:rPr lang="en-US" sz="2200" b="1" dirty="0" smtClean="0">
                <a:latin typeface="+mj-lt"/>
              </a:rPr>
              <a:t>14.5</a:t>
            </a:r>
            <a:r>
              <a:rPr lang="en-US" sz="2200" dirty="0">
                <a:latin typeface="+mj-lt"/>
              </a:rPr>
              <a:t/>
            </a:r>
            <a:br>
              <a:rPr lang="en-US" sz="2200" dirty="0">
                <a:latin typeface="+mj-lt"/>
              </a:rPr>
            </a:br>
            <a:r>
              <a:rPr lang="en-US" sz="2200" dirty="0" smtClean="0">
                <a:latin typeface="+mj-lt"/>
              </a:rPr>
              <a:t>Percentage of Firms whose Largest Plan Covers </a:t>
            </a:r>
            <a:r>
              <a:rPr lang="en-US" sz="2200" dirty="0">
                <a:latin typeface="+mj-lt"/>
              </a:rPr>
              <a:t>Care Received at Retail </a:t>
            </a:r>
            <a:r>
              <a:rPr lang="en-US" sz="2200" dirty="0" smtClean="0">
                <a:latin typeface="+mj-lt"/>
              </a:rPr>
              <a:t>Clinics and, of Those, Percentage of Firms who Offer </a:t>
            </a:r>
            <a:r>
              <a:rPr lang="en-US" sz="2200" dirty="0">
                <a:latin typeface="+mj-lt"/>
              </a:rPr>
              <a:t>a Financial Incentive to do so, </a:t>
            </a:r>
            <a:r>
              <a:rPr lang="en-US" sz="2200" dirty="0" smtClean="0">
                <a:latin typeface="+mj-lt"/>
              </a:rPr>
              <a:t>by </a:t>
            </a:r>
            <a:r>
              <a:rPr lang="en-US" sz="2200" dirty="0">
                <a:latin typeface="+mj-lt"/>
              </a:rPr>
              <a:t>Firm Size, 2013</a:t>
            </a:r>
            <a:endParaRPr lang="en-US" sz="2200" b="1" dirty="0">
              <a:latin typeface="+mj-lt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6206540"/>
            <a:ext cx="8382000" cy="65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55563">
              <a:spcBef>
                <a:spcPts val="4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NOTE: Tests found no statistical difference between All Small Firms and All Large Firms within category. </a:t>
            </a:r>
            <a:r>
              <a:rPr lang="en-US" sz="1100" dirty="0">
                <a:solidFill>
                  <a:srgbClr val="000000"/>
                </a:solidFill>
              </a:rPr>
              <a:t>A</a:t>
            </a:r>
            <a:r>
              <a:rPr lang="en-US" sz="1100" dirty="0" smtClean="0">
                <a:solidFill>
                  <a:srgbClr val="000000"/>
                </a:solidFill>
              </a:rPr>
              <a:t> </a:t>
            </a:r>
            <a:r>
              <a:rPr lang="en-US" sz="1100" dirty="0">
                <a:solidFill>
                  <a:srgbClr val="000000"/>
                </a:solidFill>
              </a:rPr>
              <a:t>retail clinic is a health care clinic located in retail stores, supermarkets and pharmacies that treats minor illnesses and </a:t>
            </a:r>
            <a:r>
              <a:rPr lang="en-US" sz="1100" dirty="0" smtClean="0">
                <a:solidFill>
                  <a:srgbClr val="000000"/>
                </a:solidFill>
              </a:rPr>
              <a:t>provides </a:t>
            </a:r>
            <a:r>
              <a:rPr lang="en-US" sz="1100" dirty="0">
                <a:solidFill>
                  <a:srgbClr val="000000"/>
                </a:solidFill>
              </a:rPr>
              <a:t>preventive health care services, such as flu shots.  </a:t>
            </a:r>
            <a:endParaRPr lang="en-US" sz="1100" dirty="0" smtClean="0">
              <a:solidFill>
                <a:srgbClr val="000000"/>
              </a:solidFill>
            </a:endParaRPr>
          </a:p>
          <a:p>
            <a:pPr indent="-55563">
              <a:spcBef>
                <a:spcPts val="4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SOURCE: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2013. </a:t>
            </a:r>
            <a:endParaRPr lang="en-US" sz="1100" dirty="0">
              <a:solidFill>
                <a:srgbClr val="000000"/>
              </a:solidFill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91472055"/>
              </p:ext>
            </p:extLst>
          </p:nvPr>
        </p:nvGraphicFramePr>
        <p:xfrm>
          <a:off x="76200" y="1570864"/>
          <a:ext cx="8610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990600" y="1672726"/>
            <a:ext cx="3031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Among Firms Offering Health </a:t>
            </a:r>
            <a:r>
              <a:rPr lang="en-US" sz="1400" dirty="0" smtClean="0">
                <a:solidFill>
                  <a:srgbClr val="000000"/>
                </a:solidFill>
              </a:rPr>
              <a:t>Benefits: 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85271" y="1686580"/>
            <a:ext cx="37015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Among </a:t>
            </a:r>
            <a:r>
              <a:rPr lang="en-US" sz="1400" dirty="0" smtClean="0">
                <a:solidFill>
                  <a:srgbClr val="000000"/>
                </a:solidFill>
              </a:rPr>
              <a:t>Offering Firms whose Largest Plan Includes 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Coverage at a Retail Clinic: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672584" y="1686580"/>
            <a:ext cx="0" cy="3495020"/>
          </a:xfrm>
          <a:prstGeom prst="line">
            <a:avLst/>
          </a:prstGeom>
          <a:ln w="1270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60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1_Blank</vt:lpstr>
      <vt:lpstr>Exhibit 14.5 Percentage of Firms whose Largest Plan Covers Care Received at Retail Clinics and, of Those, Percentage of Firms who Offer a Financial Incentive to do so, by Firm Size,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14.5 Percentage of Firms whose Largest Plan Covers Care Received at Retail Clinics and, of Those, Percentage of Firms who Offer a Financial Incentive to do so, by Firm Size, 2013</dc:title>
  <dc:creator>NirmitaP</dc:creator>
  <cp:lastModifiedBy>NirmitaP</cp:lastModifiedBy>
  <cp:revision>2</cp:revision>
  <dcterms:created xsi:type="dcterms:W3CDTF">2013-08-06T21:12:00Z</dcterms:created>
  <dcterms:modified xsi:type="dcterms:W3CDTF">2013-08-07T14:30:54Z</dcterms:modified>
</cp:coreProperties>
</file>