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5899903537698816E-2"/>
          <c:y val="4.3112081692913383E-2"/>
          <c:w val="0.89843058079278548"/>
          <c:h val="0.6161403885378801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3-199 Workers</c:v>
                </c:pt>
              </c:strCache>
            </c:strRef>
          </c:tx>
          <c:spPr>
            <a:ln w="12700"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 b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Sheet1!$B$1:$C$1</c:f>
              <c:strCache>
                <c:ptCount val="2"/>
                <c:pt idx="0">
                  <c:v>Changed Insurance Carrier</c:v>
                </c:pt>
                <c:pt idx="1">
                  <c:v>Changed Health Plan Type</c:v>
                </c:pt>
              </c:strCache>
            </c:strRef>
          </c:cat>
          <c:val>
            <c:numRef>
              <c:f>Sheet1!$B$2:$C$2</c:f>
              <c:numCache>
                <c:formatCode>0%</c:formatCode>
                <c:ptCount val="2"/>
                <c:pt idx="0">
                  <c:v>0.18</c:v>
                </c:pt>
                <c:pt idx="1">
                  <c:v>0.15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200-999 Workers</c:v>
                </c:pt>
              </c:strCache>
            </c:strRef>
          </c:tx>
          <c:spPr>
            <a:ln w="12700"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Sheet1!$B$1:$C$1</c:f>
              <c:strCache>
                <c:ptCount val="2"/>
                <c:pt idx="0">
                  <c:v>Changed Insurance Carrier</c:v>
                </c:pt>
                <c:pt idx="1">
                  <c:v>Changed Health Plan Type</c:v>
                </c:pt>
              </c:strCache>
            </c:strRef>
          </c:cat>
          <c:val>
            <c:numRef>
              <c:f>Sheet1!$B$3:$C$3</c:f>
              <c:numCache>
                <c:formatCode>0%</c:formatCode>
                <c:ptCount val="2"/>
                <c:pt idx="0">
                  <c:v>0.19</c:v>
                </c:pt>
                <c:pt idx="1">
                  <c:v>0.12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1,000-4,999 Workers</c:v>
                </c:pt>
              </c:strCache>
            </c:strRef>
          </c:tx>
          <c:spPr>
            <a:ln w="12700"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Sheet1!$B$1:$C$1</c:f>
              <c:strCache>
                <c:ptCount val="2"/>
                <c:pt idx="0">
                  <c:v>Changed Insurance Carrier</c:v>
                </c:pt>
                <c:pt idx="1">
                  <c:v>Changed Health Plan Type</c:v>
                </c:pt>
              </c:strCache>
            </c:strRef>
          </c:cat>
          <c:val>
            <c:numRef>
              <c:f>Sheet1!$B$4:$C$4</c:f>
              <c:numCache>
                <c:formatCode>0%</c:formatCode>
                <c:ptCount val="2"/>
                <c:pt idx="0">
                  <c:v>0.28000000000000003</c:v>
                </c:pt>
                <c:pt idx="1">
                  <c:v>0.13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5,000 or More Workers</c:v>
                </c:pt>
              </c:strCache>
            </c:strRef>
          </c:tx>
          <c:spPr>
            <a:ln w="12700">
              <a:solidFill>
                <a:schemeClr val="tx1"/>
              </a:solidFill>
            </a:ln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z="1200" b="0" i="0" u="none" strike="noStrike" kern="1200" baseline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rPr>
                      <a:t>37%*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Sheet1!$B$1:$C$1</c:f>
              <c:strCache>
                <c:ptCount val="2"/>
                <c:pt idx="0">
                  <c:v>Changed Insurance Carrier</c:v>
                </c:pt>
                <c:pt idx="1">
                  <c:v>Changed Health Plan Type</c:v>
                </c:pt>
              </c:strCache>
            </c:strRef>
          </c:cat>
          <c:val>
            <c:numRef>
              <c:f>Sheet1!$B$5:$C$5</c:f>
              <c:numCache>
                <c:formatCode>0%</c:formatCode>
                <c:ptCount val="2"/>
                <c:pt idx="0">
                  <c:v>0.37</c:v>
                </c:pt>
                <c:pt idx="1">
                  <c:v>0.2</c:v>
                </c:pt>
              </c:numCache>
            </c:numRef>
          </c:val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ALL FIRMS</c:v>
                </c:pt>
              </c:strCache>
            </c:strRef>
          </c:tx>
          <c:spPr>
            <a:solidFill>
              <a:schemeClr val="bg1"/>
            </a:solidFill>
            <a:ln w="12700"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Sheet1!$B$1:$C$1</c:f>
              <c:strCache>
                <c:ptCount val="2"/>
                <c:pt idx="0">
                  <c:v>Changed Insurance Carrier</c:v>
                </c:pt>
                <c:pt idx="1">
                  <c:v>Changed Health Plan Type</c:v>
                </c:pt>
              </c:strCache>
            </c:strRef>
          </c:cat>
          <c:val>
            <c:numRef>
              <c:f>Sheet1!$B$6:$C$6</c:f>
              <c:numCache>
                <c:formatCode>0%</c:formatCode>
                <c:ptCount val="2"/>
                <c:pt idx="0">
                  <c:v>0.18</c:v>
                </c:pt>
                <c:pt idx="1">
                  <c:v>0.15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8"/>
        <c:axId val="146489344"/>
        <c:axId val="146490880"/>
      </c:barChart>
      <c:catAx>
        <c:axId val="14648934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146490880"/>
        <c:crosses val="autoZero"/>
        <c:auto val="1"/>
        <c:lblAlgn val="ctr"/>
        <c:lblOffset val="100"/>
        <c:noMultiLvlLbl val="0"/>
      </c:catAx>
      <c:valAx>
        <c:axId val="146490880"/>
        <c:scaling>
          <c:orientation val="minMax"/>
          <c:max val="0.5"/>
        </c:scaling>
        <c:delete val="0"/>
        <c:axPos val="l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46489344"/>
        <c:crosses val="autoZero"/>
        <c:crossBetween val="between"/>
        <c:majorUnit val="0.1"/>
      </c:valAx>
    </c:plotArea>
    <c:legend>
      <c:legendPos val="b"/>
      <c:layout>
        <c:manualLayout>
          <c:xMode val="edge"/>
          <c:yMode val="edge"/>
          <c:x val="0.64156526908495415"/>
          <c:y val="0.76495365813648308"/>
          <c:w val="0.28239641519169084"/>
          <c:h val="0.21942134186351706"/>
        </c:manualLayout>
      </c:layout>
      <c:overlay val="0"/>
      <c:txPr>
        <a:bodyPr/>
        <a:lstStyle/>
        <a:p>
          <a:pPr>
            <a:defRPr sz="1200" b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07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917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600200"/>
          </a:xfrm>
          <a:noFill/>
          <a:ln/>
        </p:spPr>
        <p:txBody>
          <a:bodyPr/>
          <a:lstStyle/>
          <a:p>
            <a:r>
              <a:rPr lang="en-US" sz="2200" b="1" dirty="0">
                <a:latin typeface="+mj-lt"/>
              </a:rPr>
              <a:t>Exhibit </a:t>
            </a:r>
            <a:r>
              <a:rPr lang="en-US" sz="2200" b="1" dirty="0" smtClean="0">
                <a:latin typeface="+mj-lt"/>
              </a:rPr>
              <a:t>14.3</a:t>
            </a:r>
            <a:r>
              <a:rPr lang="en-US" sz="2200" b="1" dirty="0">
                <a:latin typeface="+mj-lt"/>
              </a:rPr>
              <a:t/>
            </a:r>
            <a:br>
              <a:rPr lang="en-US" sz="2200" b="1" dirty="0">
                <a:latin typeface="+mj-lt"/>
              </a:rPr>
            </a:br>
            <a:r>
              <a:rPr lang="en-US" sz="2200" b="1" dirty="0">
                <a:latin typeface="+mj-lt"/>
              </a:rPr>
              <a:t>Among Firms Offering Health </a:t>
            </a:r>
            <a:r>
              <a:rPr lang="en-US" sz="2200" b="1" dirty="0" smtClean="0">
                <a:latin typeface="+mj-lt"/>
              </a:rPr>
              <a:t>Benefits That </a:t>
            </a:r>
            <a:r>
              <a:rPr lang="en-US" sz="2200" b="1" dirty="0">
                <a:latin typeface="+mj-lt"/>
              </a:rPr>
              <a:t>Shopped for a New Plan or Insurance </a:t>
            </a:r>
            <a:r>
              <a:rPr lang="en-US" sz="2200" b="1" dirty="0" smtClean="0">
                <a:latin typeface="+mj-lt"/>
              </a:rPr>
              <a:t>Carrier, </a:t>
            </a:r>
            <a:r>
              <a:rPr lang="en-US" sz="2200" b="1" dirty="0">
                <a:latin typeface="+mj-lt"/>
              </a:rPr>
              <a:t>Percentage Reporting That They Changed Insurance </a:t>
            </a:r>
            <a:r>
              <a:rPr lang="en-US" sz="2200" b="1" dirty="0" smtClean="0">
                <a:latin typeface="+mj-lt"/>
              </a:rPr>
              <a:t>Carriers and </a:t>
            </a:r>
            <a:r>
              <a:rPr lang="en-US" sz="2200" b="1" dirty="0">
                <a:latin typeface="+mj-lt"/>
              </a:rPr>
              <a:t>Health Plan Type in the Past Year, by Firm Size, </a:t>
            </a:r>
            <a:r>
              <a:rPr lang="en-US" sz="2200" b="1" dirty="0" smtClean="0">
                <a:latin typeface="+mj-lt"/>
              </a:rPr>
              <a:t>2013</a:t>
            </a:r>
            <a:endParaRPr lang="en-US" sz="2200" b="1" dirty="0">
              <a:latin typeface="+mj-lt"/>
            </a:endParaRPr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0" y="5647412"/>
            <a:ext cx="6019800" cy="121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indent="-55563">
              <a:spcBef>
                <a:spcPts val="400"/>
              </a:spcBef>
            </a:pPr>
            <a:r>
              <a:rPr lang="en-US" sz="1100" dirty="0" smtClean="0">
                <a:latin typeface="+mn-lt"/>
              </a:rPr>
              <a:t>* Estimate </a:t>
            </a:r>
            <a:r>
              <a:rPr lang="en-US" sz="1100" dirty="0">
                <a:latin typeface="+mn-lt"/>
              </a:rPr>
              <a:t>is statistically different within category from estimate for firms not in the indicated size category (p&lt;.05). </a:t>
            </a:r>
            <a:r>
              <a:rPr lang="en-US" sz="1100" dirty="0" smtClean="0">
                <a:latin typeface="+mn-lt"/>
              </a:rPr>
              <a:t>  </a:t>
            </a:r>
          </a:p>
          <a:p>
            <a:pPr indent="-55563">
              <a:spcBef>
                <a:spcPts val="400"/>
              </a:spcBef>
            </a:pPr>
            <a:r>
              <a:rPr lang="en-US" sz="1100" dirty="0" smtClean="0">
                <a:latin typeface="+mn-lt"/>
              </a:rPr>
              <a:t>NOTE: The survey considers a firm to have changed health plan types when the plan switches one of the following categories: Conventional, HMO, PPO, POS, HDHP/SO.  Fifty-four percent of firms offering health benefits shopped for a new plan or carrier in the past year (Exhibit 14.2).</a:t>
            </a:r>
            <a:endParaRPr lang="en-US" sz="1100" dirty="0">
              <a:latin typeface="+mn-lt"/>
            </a:endParaRPr>
          </a:p>
          <a:p>
            <a:pPr indent="-55563">
              <a:spcBef>
                <a:spcPts val="400"/>
              </a:spcBef>
            </a:pPr>
            <a:r>
              <a:rPr lang="en-US" sz="1100" dirty="0" smtClean="0">
                <a:latin typeface="+mn-lt"/>
              </a:rPr>
              <a:t>SOURCE: </a:t>
            </a:r>
            <a:r>
              <a:rPr lang="en-US" sz="1100" dirty="0">
                <a:latin typeface="+mn-lt"/>
              </a:rPr>
              <a:t>Kaiser/HRET Survey of Employer-Sponsored Health Benefits, </a:t>
            </a:r>
            <a:r>
              <a:rPr lang="en-US" sz="1100" dirty="0" smtClean="0">
                <a:latin typeface="+mn-lt"/>
              </a:rPr>
              <a:t>2013. </a:t>
            </a:r>
            <a:endParaRPr lang="en-US" sz="1100" dirty="0">
              <a:latin typeface="+mn-lt"/>
            </a:endParaRPr>
          </a:p>
        </p:txBody>
      </p:sp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44550105"/>
              </p:ext>
            </p:extLst>
          </p:nvPr>
        </p:nvGraphicFramePr>
        <p:xfrm>
          <a:off x="76200" y="1472888"/>
          <a:ext cx="8915400" cy="5385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16501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92</Words>
  <Application>Microsoft Office PowerPoint</Application>
  <PresentationFormat>On-screen Show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Blank</vt:lpstr>
      <vt:lpstr>Exhibit 14.3 Among Firms Offering Health Benefits That Shopped for a New Plan or Insurance Carrier, Percentage Reporting That They Changed Insurance Carriers and Health Plan Type in the Past Year, by Firm Size, 2013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14.3 Among Firms Offering Health Benefits That Shopped for a New Plan or Insurance Carrier, Percentage Reporting That They Changed Insurance Carriers and Health Plan Type in the Past Year, by Firm Size, 2013</dc:title>
  <dc:creator>NirmitaP</dc:creator>
  <cp:lastModifiedBy>NirmitaP</cp:lastModifiedBy>
  <cp:revision>1</cp:revision>
  <dcterms:created xsi:type="dcterms:W3CDTF">2013-08-06T21:12:01Z</dcterms:created>
  <dcterms:modified xsi:type="dcterms:W3CDTF">2013-08-06T21:12:02Z</dcterms:modified>
</cp:coreProperties>
</file>