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959098862642169"/>
          <c:y val="3.1769808070866136E-2"/>
          <c:w val="0.74345953630796147"/>
          <c:h val="0.906337557414698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
(3-199 Workers)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Any Disease 
Management Program*~</c:v>
                </c:pt>
                <c:pt idx="1">
                  <c:v>Diabetes*</c:v>
                </c:pt>
                <c:pt idx="2">
                  <c:v>Asthma*</c:v>
                </c:pt>
                <c:pt idx="3">
                  <c:v>Hypertension*</c:v>
                </c:pt>
                <c:pt idx="4">
                  <c:v>High Cholesterol*</c:v>
                </c:pt>
                <c:pt idx="5">
                  <c:v>Lower Back Pain</c:v>
                </c:pt>
                <c:pt idx="6">
                  <c:v>Depression</c:v>
                </c:pt>
                <c:pt idx="7">
                  <c:v>Obesity*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0.56999999999999995</c:v>
                </c:pt>
                <c:pt idx="1">
                  <c:v>0.41</c:v>
                </c:pt>
                <c:pt idx="2">
                  <c:v>0.35</c:v>
                </c:pt>
                <c:pt idx="3">
                  <c:v>0.28999999999999998</c:v>
                </c:pt>
                <c:pt idx="4">
                  <c:v>0.35</c:v>
                </c:pt>
                <c:pt idx="5">
                  <c:v>0.25</c:v>
                </c:pt>
                <c:pt idx="6">
                  <c:v>0.32</c:v>
                </c:pt>
                <c:pt idx="7">
                  <c:v>0.3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
(200 or More Workers) 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Any Disease 
Management Program*~</c:v>
                </c:pt>
                <c:pt idx="1">
                  <c:v>Diabetes*</c:v>
                </c:pt>
                <c:pt idx="2">
                  <c:v>Asthma*</c:v>
                </c:pt>
                <c:pt idx="3">
                  <c:v>Hypertension*</c:v>
                </c:pt>
                <c:pt idx="4">
                  <c:v>High Cholesterol*</c:v>
                </c:pt>
                <c:pt idx="5">
                  <c:v>Lower Back Pain</c:v>
                </c:pt>
                <c:pt idx="6">
                  <c:v>Depression</c:v>
                </c:pt>
                <c:pt idx="7">
                  <c:v>Obesity*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0.77</c:v>
                </c:pt>
                <c:pt idx="1">
                  <c:v>0.73</c:v>
                </c:pt>
                <c:pt idx="2">
                  <c:v>0.61</c:v>
                </c:pt>
                <c:pt idx="3">
                  <c:v>0.66</c:v>
                </c:pt>
                <c:pt idx="4">
                  <c:v>0.61</c:v>
                </c:pt>
                <c:pt idx="5">
                  <c:v>0.25</c:v>
                </c:pt>
                <c:pt idx="6">
                  <c:v>0.4</c:v>
                </c:pt>
                <c:pt idx="7">
                  <c:v>0.46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0"/>
        <c:axId val="76079872"/>
        <c:axId val="76081408"/>
      </c:barChart>
      <c:catAx>
        <c:axId val="760798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6081408"/>
        <c:crosses val="autoZero"/>
        <c:auto val="1"/>
        <c:lblAlgn val="ctr"/>
        <c:lblOffset val="100"/>
        <c:noMultiLvlLbl val="0"/>
      </c:catAx>
      <c:valAx>
        <c:axId val="7608140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60798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122320647419067"/>
          <c:y val="0.12191919191919191"/>
          <c:w val="0.26683234908136483"/>
          <c:h val="0.2030698408792650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81C84-492B-44DD-B92C-C62A6FF3E0BF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B477A-12E7-45FB-BE36-A6A17F464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5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30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06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12.9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Firms Offering Health Benefits, Percentage </a:t>
            </a:r>
            <a:r>
              <a:rPr lang="en-US" sz="2400" b="1" dirty="0" smtClean="0"/>
              <a:t>of Firms with </a:t>
            </a:r>
            <a:r>
              <a:rPr lang="en-US" sz="2400" b="1" dirty="0"/>
              <a:t>a Particular Disease </a:t>
            </a:r>
            <a:r>
              <a:rPr lang="en-US" sz="2400" b="1" dirty="0" smtClean="0"/>
              <a:t>Management </a:t>
            </a:r>
            <a:r>
              <a:rPr lang="en-US" sz="2400" b="1" dirty="0"/>
              <a:t>Program, by Firm Size, </a:t>
            </a:r>
            <a:r>
              <a:rPr lang="en-US" sz="2400" b="1" dirty="0" smtClean="0"/>
              <a:t>2013</a:t>
            </a:r>
            <a:endParaRPr lang="en-US" sz="2400" b="1" dirty="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0" y="6155244"/>
            <a:ext cx="8623300" cy="70275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* Estimate </a:t>
            </a:r>
            <a:r>
              <a:rPr lang="en-US" sz="1100" dirty="0"/>
              <a:t>is statistically different between All Small Firms and All Large Firms within category (p&lt;.05</a:t>
            </a:r>
            <a:r>
              <a:rPr lang="en-US" sz="1100" dirty="0" smtClean="0"/>
              <a:t>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~ Includes </a:t>
            </a:r>
            <a:r>
              <a:rPr lang="en-US" sz="1100" dirty="0"/>
              <a:t>firms which offer any of the </a:t>
            </a:r>
            <a:r>
              <a:rPr lang="en-US" sz="1100" dirty="0" smtClean="0"/>
              <a:t>disease </a:t>
            </a:r>
            <a:r>
              <a:rPr lang="en-US" sz="1100" dirty="0"/>
              <a:t>management </a:t>
            </a:r>
            <a:r>
              <a:rPr lang="en-US" sz="1100" dirty="0" smtClean="0"/>
              <a:t>programs indicated in this exhibit.</a:t>
            </a:r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2013. </a:t>
            </a:r>
            <a:endParaRPr lang="en-US" sz="1100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794264344"/>
              </p:ext>
            </p:extLst>
          </p:nvPr>
        </p:nvGraphicFramePr>
        <p:xfrm>
          <a:off x="0" y="1066800"/>
          <a:ext cx="9144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408627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2013-08-06T21:09:55Z</dcterms:created>
  <dcterms:modified xsi:type="dcterms:W3CDTF">2013-08-06T21:09:56Z</dcterms:modified>
</cp:coreProperties>
</file>