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320209973753279"/>
          <c:y val="6.4705882352941183E-2"/>
          <c:w val="0.60646609798775153"/>
          <c:h val="0.875087551556055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Other Wellness Program*</c:v>
                </c:pt>
                <c:pt idx="1">
                  <c:v>Gym Membership Discounts or
On-Site Exercise Facilities*</c:v>
                </c:pt>
                <c:pt idx="2">
                  <c:v>Smoking Cessation Program*</c:v>
                </c:pt>
                <c:pt idx="3">
                  <c:v>Web-based Resources for Healthy Living*</c:v>
                </c:pt>
                <c:pt idx="4">
                  <c:v>Wellness Newsletter*</c:v>
                </c:pt>
                <c:pt idx="5">
                  <c:v>Lifestyle or Behavioral Coaching*</c:v>
                </c:pt>
                <c:pt idx="6">
                  <c:v>Biometric Screening*^</c:v>
                </c:pt>
                <c:pt idx="7">
                  <c:v>Weight Loss Programs*</c:v>
                </c:pt>
                <c:pt idx="8">
                  <c:v>Employee Assistance Program (EAP)*</c:v>
                </c:pt>
                <c:pt idx="9">
                  <c:v>Flu Shot or Vaccinations*</c:v>
                </c:pt>
                <c:pt idx="10">
                  <c:v>Class in Nutrition/Healthy Living*</c:v>
                </c:pt>
                <c:pt idx="11">
                  <c:v>Offer at Least One 
Specified Wellness Program*</c:v>
                </c:pt>
              </c:strCache>
            </c:strRef>
          </c:cat>
          <c:val>
            <c:numRef>
              <c:f>Sheet1!$B$2:$M$2</c:f>
              <c:numCache>
                <c:formatCode>0%</c:formatCode>
                <c:ptCount val="12"/>
                <c:pt idx="0">
                  <c:v>0.1</c:v>
                </c:pt>
                <c:pt idx="1">
                  <c:v>0.21</c:v>
                </c:pt>
                <c:pt idx="2">
                  <c:v>0.39</c:v>
                </c:pt>
                <c:pt idx="3">
                  <c:v>0.47</c:v>
                </c:pt>
                <c:pt idx="4">
                  <c:v>0.47</c:v>
                </c:pt>
                <c:pt idx="5">
                  <c:v>0.33</c:v>
                </c:pt>
                <c:pt idx="6">
                  <c:v>0.26</c:v>
                </c:pt>
                <c:pt idx="7">
                  <c:v>0.31</c:v>
                </c:pt>
                <c:pt idx="8">
                  <c:v>0.22</c:v>
                </c:pt>
                <c:pt idx="9">
                  <c:v>0.53</c:v>
                </c:pt>
                <c:pt idx="10">
                  <c:v>0.2</c:v>
                </c:pt>
                <c:pt idx="11">
                  <c:v>0.76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Other Wellness Program*</c:v>
                </c:pt>
                <c:pt idx="1">
                  <c:v>Gym Membership Discounts or
On-Site Exercise Facilities*</c:v>
                </c:pt>
                <c:pt idx="2">
                  <c:v>Smoking Cessation Program*</c:v>
                </c:pt>
                <c:pt idx="3">
                  <c:v>Web-based Resources for Healthy Living*</c:v>
                </c:pt>
                <c:pt idx="4">
                  <c:v>Wellness Newsletter*</c:v>
                </c:pt>
                <c:pt idx="5">
                  <c:v>Lifestyle or Behavioral Coaching*</c:v>
                </c:pt>
                <c:pt idx="6">
                  <c:v>Biometric Screening*^</c:v>
                </c:pt>
                <c:pt idx="7">
                  <c:v>Weight Loss Programs*</c:v>
                </c:pt>
                <c:pt idx="8">
                  <c:v>Employee Assistance Program (EAP)*</c:v>
                </c:pt>
                <c:pt idx="9">
                  <c:v>Flu Shot or Vaccinations*</c:v>
                </c:pt>
                <c:pt idx="10">
                  <c:v>Class in Nutrition/Healthy Living*</c:v>
                </c:pt>
                <c:pt idx="11">
                  <c:v>Offer at Least One 
Specified Wellness Program*</c:v>
                </c:pt>
              </c:strCache>
            </c:strRef>
          </c:cat>
          <c:val>
            <c:numRef>
              <c:f>Sheet1!$B$3:$M$3</c:f>
              <c:numCache>
                <c:formatCode>0%</c:formatCode>
                <c:ptCount val="12"/>
                <c:pt idx="0">
                  <c:v>0.26</c:v>
                </c:pt>
                <c:pt idx="1">
                  <c:v>0.69</c:v>
                </c:pt>
                <c:pt idx="2">
                  <c:v>0.71</c:v>
                </c:pt>
                <c:pt idx="3">
                  <c:v>0.78</c:v>
                </c:pt>
                <c:pt idx="4">
                  <c:v>0.6</c:v>
                </c:pt>
                <c:pt idx="5">
                  <c:v>0.56999999999999995</c:v>
                </c:pt>
                <c:pt idx="6">
                  <c:v>0.55000000000000004</c:v>
                </c:pt>
                <c:pt idx="7">
                  <c:v>0.57999999999999996</c:v>
                </c:pt>
                <c:pt idx="8">
                  <c:v>0.79</c:v>
                </c:pt>
                <c:pt idx="9">
                  <c:v>0.87</c:v>
                </c:pt>
                <c:pt idx="10">
                  <c:v>0.5</c:v>
                </c:pt>
                <c:pt idx="11">
                  <c:v>0.99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76082560"/>
        <c:axId val="78517760"/>
      </c:barChart>
      <c:catAx>
        <c:axId val="760825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8517760"/>
        <c:crosses val="autoZero"/>
        <c:auto val="1"/>
        <c:lblAlgn val="ctr"/>
        <c:lblOffset val="100"/>
        <c:noMultiLvlLbl val="0"/>
      </c:catAx>
      <c:valAx>
        <c:axId val="7851776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6082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8316765091863516"/>
          <c:y val="0.41476959130108737"/>
          <c:w val="0.19461012685914261"/>
          <c:h val="0.1713781402324709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62087-0179-42AE-BE99-3C694012E709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F09FD-5CB9-46D6-B62C-CE585B2A5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6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>
                <a:latin typeface="Calibri" pitchFamily="34" charset="0"/>
              </a:rPr>
              <a:t>Exhibit </a:t>
            </a:r>
            <a:r>
              <a:rPr lang="en-US" sz="2400" b="1" dirty="0" smtClean="0">
                <a:latin typeface="Calibri" pitchFamily="34" charset="0"/>
              </a:rPr>
              <a:t>12.3</a:t>
            </a:r>
            <a:r>
              <a:rPr lang="en-US" sz="2400" b="1" dirty="0">
                <a:latin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</a:rPr>
            </a:br>
            <a:r>
              <a:rPr lang="en-US" sz="2400" b="1" dirty="0">
                <a:latin typeface="Calibri" pitchFamily="34" charset="0"/>
              </a:rPr>
              <a:t>Among Firms Offering Health </a:t>
            </a:r>
            <a:r>
              <a:rPr lang="en-US" sz="2400" b="1" dirty="0" smtClean="0">
                <a:latin typeface="Calibri" pitchFamily="34" charset="0"/>
              </a:rPr>
              <a:t>Benefits, </a:t>
            </a:r>
            <a:r>
              <a:rPr lang="en-US" sz="2400" b="1" dirty="0">
                <a:latin typeface="Calibri" pitchFamily="34" charset="0"/>
              </a:rPr>
              <a:t>Percentage </a:t>
            </a:r>
            <a:r>
              <a:rPr lang="en-US" sz="2400" b="1" dirty="0" smtClean="0">
                <a:latin typeface="Calibri" pitchFamily="34" charset="0"/>
              </a:rPr>
              <a:t>Offering a Particular Wellness Program to Their Employees, by Firm Size, 2013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6155244"/>
            <a:ext cx="8623300" cy="70275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</a:t>
            </a:r>
            <a:r>
              <a:rPr lang="en-US" sz="1100" dirty="0">
                <a:latin typeface="Calibri" pitchFamily="34" charset="0"/>
              </a:rPr>
              <a:t>is statistically different between All Small Firms and All Large Firms within category (p&lt;.05). </a:t>
            </a: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^ Biometric </a:t>
            </a:r>
            <a:r>
              <a:rPr lang="en-US" sz="1100" dirty="0">
                <a:latin typeface="Calibri" pitchFamily="34" charset="0"/>
              </a:rPr>
              <a:t>screening is a health examination that measures an employee's risk factors such as cholesterol, blood pressure, stress, and nutrition. </a:t>
            </a: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 </a:t>
            </a:r>
            <a:endParaRPr lang="en-US" sz="1100" dirty="0">
              <a:latin typeface="Calibri" pitchFamily="34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15145498"/>
              </p:ext>
            </p:extLst>
          </p:nvPr>
        </p:nvGraphicFramePr>
        <p:xfrm>
          <a:off x="0" y="9144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385127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2013-08-06T21:09:58Z</dcterms:created>
  <dcterms:modified xsi:type="dcterms:W3CDTF">2013-08-06T21:09:58Z</dcterms:modified>
</cp:coreProperties>
</file>