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482796892342182E-2"/>
          <c:y val="2.2529354883271169E-2"/>
          <c:w val="0.9345172031076564"/>
          <c:h val="0.83697034581203666"/>
        </c:manualLayout>
      </c:layout>
      <c:barChart>
        <c:barDir val="col"/>
        <c:grouping val="clustered"/>
        <c:varyColors val="0"/>
        <c:ser>
          <c:idx val="6"/>
          <c:order val="0"/>
          <c:tx>
            <c:strRef>
              <c:f>Sheet1!$A$3</c:f>
              <c:strCache>
                <c:ptCount val="1"/>
                <c:pt idx="0">
                  <c:v>All Large Firms (200 or More Workers) </c:v>
                </c:pt>
              </c:strCache>
            </c:strRef>
          </c:tx>
          <c:spPr>
            <a:solidFill>
              <a:schemeClr val="accent5"/>
            </a:solidFill>
            <a:ln w="11867">
              <a:solidFill>
                <a:schemeClr val="tx1"/>
              </a:solidFill>
              <a:prstDash val="solid"/>
            </a:ln>
          </c:spPr>
          <c:invertIfNegative val="0"/>
          <c:dLbls>
            <c:numFmt formatCode="0%" sourceLinked="0"/>
            <c:spPr>
              <a:noFill/>
              <a:ln w="23735">
                <a:noFill/>
              </a:ln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Employees are Required to Complete Biometric Screening</c:v>
                </c:pt>
                <c:pt idx="1">
                  <c:v>Employees Rewarded or Penalized for Meeting Biometric Outcomes</c:v>
                </c:pt>
              </c:strCache>
            </c:strRef>
          </c:cat>
          <c:val>
            <c:numRef>
              <c:f>Sheet1!$B$3:$C$3</c:f>
              <c:numCache>
                <c:formatCode>0%</c:formatCode>
                <c:ptCount val="2"/>
                <c:pt idx="0">
                  <c:v>0.11</c:v>
                </c:pt>
                <c:pt idx="1">
                  <c:v>0.11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77"/>
        <c:overlap val="-30"/>
        <c:axId val="178785664"/>
        <c:axId val="178787456"/>
      </c:barChart>
      <c:catAx>
        <c:axId val="178785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78787456"/>
        <c:crosses val="autoZero"/>
        <c:auto val="1"/>
        <c:lblAlgn val="ctr"/>
        <c:lblOffset val="140"/>
        <c:tickLblSkip val="1"/>
        <c:tickMarkSkip val="1"/>
        <c:noMultiLvlLbl val="0"/>
      </c:catAx>
      <c:valAx>
        <c:axId val="178787456"/>
        <c:scaling>
          <c:orientation val="minMax"/>
          <c:max val="0.4"/>
        </c:scaling>
        <c:delete val="0"/>
        <c:axPos val="l"/>
        <c:numFmt formatCode="0%" sourceLinked="1"/>
        <c:majorTickMark val="out"/>
        <c:minorTickMark val="none"/>
        <c:tickLblPos val="nextTo"/>
        <c:spPr>
          <a:ln w="29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78785664"/>
        <c:crosses val="autoZero"/>
        <c:crossBetween val="between"/>
        <c:majorUnit val="0.1"/>
      </c:valAx>
      <c:spPr>
        <a:noFill/>
        <a:ln w="23735">
          <a:noFill/>
        </a:ln>
      </c:spPr>
    </c:plotArea>
    <c:legend>
      <c:legendPos val="t"/>
      <c:layout>
        <c:manualLayout>
          <c:xMode val="edge"/>
          <c:yMode val="edge"/>
          <c:x val="0.16429956618117036"/>
          <c:y val="0.10350877192982456"/>
          <c:w val="0.74145036922198193"/>
          <c:h val="5.2080167610627615E-2"/>
        </c:manualLayout>
      </c:layout>
      <c:overlay val="0"/>
      <c:txPr>
        <a:bodyPr/>
        <a:lstStyle/>
        <a:p>
          <a:pPr>
            <a:defRPr sz="1200" b="1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1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6060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067800" cy="14478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b="1" dirty="0"/>
              <a:t>Exhibit </a:t>
            </a:r>
            <a:r>
              <a:rPr lang="en-US" sz="2400" b="1" dirty="0" smtClean="0"/>
              <a:t>12.14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>Among </a:t>
            </a:r>
            <a:r>
              <a:rPr lang="en-US" sz="2400" b="1" dirty="0" smtClean="0"/>
              <a:t>Large Firms (200 or More Workers) Offering Health Benefits and </a:t>
            </a:r>
            <a:r>
              <a:rPr lang="en-US" sz="2400" b="1" dirty="0"/>
              <a:t>Biometric </a:t>
            </a:r>
            <a:r>
              <a:rPr lang="en-US" sz="2400" b="1" dirty="0" smtClean="0"/>
              <a:t>Screenings, </a:t>
            </a:r>
            <a:r>
              <a:rPr lang="en-US" sz="2400" b="1" dirty="0"/>
              <a:t>the Use of Incentives or </a:t>
            </a:r>
            <a:r>
              <a:rPr lang="en-US" sz="2400" b="1" dirty="0" smtClean="0"/>
              <a:t>Penalties for Various Activities, </a:t>
            </a:r>
            <a:r>
              <a:rPr lang="en-US" sz="2400" b="1" dirty="0"/>
              <a:t>by Firm </a:t>
            </a:r>
            <a:r>
              <a:rPr lang="en-US" sz="2400" b="1" dirty="0" smtClean="0"/>
              <a:t>Size, 2013</a:t>
            </a:r>
            <a:endParaRPr lang="en-US" sz="2400" b="1" dirty="0"/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269268"/>
              </p:ext>
            </p:extLst>
          </p:nvPr>
        </p:nvGraphicFramePr>
        <p:xfrm>
          <a:off x="762000" y="1638885"/>
          <a:ext cx="73533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0" y="5867985"/>
            <a:ext cx="8382000" cy="99001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sz="1100" dirty="0"/>
              <a:t>NOTE: Biometric screening is a health examination that measures an employee's risk </a:t>
            </a:r>
            <a:r>
              <a:rPr lang="en-US" sz="1100" dirty="0" smtClean="0"/>
              <a:t>factors.  Biometric outcomes could include meeting </a:t>
            </a:r>
            <a:r>
              <a:rPr lang="en-US" sz="1100" dirty="0"/>
              <a:t>a target body mass index (or BMI) or cholesterol level</a:t>
            </a:r>
            <a:r>
              <a:rPr lang="en-US" sz="1100" dirty="0" smtClean="0"/>
              <a:t>  but not goals related to smoking.  Twenty-six percent of Small Firms and 55% of Large </a:t>
            </a:r>
            <a:r>
              <a:rPr lang="en-US" sz="1100" dirty="0"/>
              <a:t>F</a:t>
            </a:r>
            <a:r>
              <a:rPr lang="en-US" sz="1100" dirty="0" smtClean="0"/>
              <a:t>irms offer biometric screening as a wellness benefit (Exhibit 12.1).  The small firm estimates for the percent of firms which rewarded employees for meeting biometric outcomes has a standard error of 2.4% indicating a high level of variability. 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2013.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60990654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NirmitaP</dc:creator>
  <cp:lastModifiedBy>NirmitaP</cp:lastModifiedBy>
  <cp:revision>1</cp:revision>
  <dcterms:created xsi:type="dcterms:W3CDTF">2013-08-06T21:09:50Z</dcterms:created>
  <dcterms:modified xsi:type="dcterms:W3CDTF">2013-08-06T21:09:50Z</dcterms:modified>
</cp:coreProperties>
</file>