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3292432195975504"/>
          <c:y val="0"/>
          <c:w val="0.74207064741907258"/>
          <c:h val="0.9305065156329143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All Small Firms 
(3-199 Workers)</c:v>
                </c:pt>
              </c:strCache>
            </c:strRef>
          </c:tx>
          <c:spPr>
            <a:solidFill>
              <a:schemeClr val="accent1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1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Sheet1!$B$1:$G$1</c:f>
              <c:strCache>
                <c:ptCount val="6"/>
                <c:pt idx="0">
                  <c:v>Any of These Methods 
of Evaluation*~</c:v>
                </c:pt>
                <c:pt idx="1">
                  <c:v>Employee Satisfaction*</c:v>
                </c:pt>
                <c:pt idx="2">
                  <c:v>Employee Participation*</c:v>
                </c:pt>
                <c:pt idx="3">
                  <c:v>Employee Retention*</c:v>
                </c:pt>
                <c:pt idx="4">
                  <c:v>Health Outcomes*</c:v>
                </c:pt>
                <c:pt idx="5">
                  <c:v>Return on Investment*</c:v>
                </c:pt>
              </c:strCache>
            </c:strRef>
          </c:cat>
          <c:val>
            <c:numRef>
              <c:f>Sheet1!$B$2:$G$2</c:f>
              <c:numCache>
                <c:formatCode>0%</c:formatCode>
                <c:ptCount val="6"/>
                <c:pt idx="0">
                  <c:v>0.34</c:v>
                </c:pt>
                <c:pt idx="1">
                  <c:v>0.25694366298997501</c:v>
                </c:pt>
                <c:pt idx="2">
                  <c:v>0.192370181331006</c:v>
                </c:pt>
                <c:pt idx="3">
                  <c:v>0.14638976100305001</c:v>
                </c:pt>
                <c:pt idx="4">
                  <c:v>8.6167161104161505E-2</c:v>
                </c:pt>
                <c:pt idx="5">
                  <c:v>9.3078556379780297E-2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All Large Firms 
(200 or More Workers) </c:v>
                </c:pt>
              </c:strCache>
            </c:strRef>
          </c:tx>
          <c:spPr>
            <a:solidFill>
              <a:schemeClr val="accent5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1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Sheet1!$B$1:$G$1</c:f>
              <c:strCache>
                <c:ptCount val="6"/>
                <c:pt idx="0">
                  <c:v>Any of These Methods 
of Evaluation*~</c:v>
                </c:pt>
                <c:pt idx="1">
                  <c:v>Employee Satisfaction*</c:v>
                </c:pt>
                <c:pt idx="2">
                  <c:v>Employee Participation*</c:v>
                </c:pt>
                <c:pt idx="3">
                  <c:v>Employee Retention*</c:v>
                </c:pt>
                <c:pt idx="4">
                  <c:v>Health Outcomes*</c:v>
                </c:pt>
                <c:pt idx="5">
                  <c:v>Return on Investment*</c:v>
                </c:pt>
              </c:strCache>
            </c:strRef>
          </c:cat>
          <c:val>
            <c:numRef>
              <c:f>Sheet1!$B$3:$G$3</c:f>
              <c:numCache>
                <c:formatCode>0%</c:formatCode>
                <c:ptCount val="6"/>
                <c:pt idx="0">
                  <c:v>0.72</c:v>
                </c:pt>
                <c:pt idx="1">
                  <c:v>0.472155540278409</c:v>
                </c:pt>
                <c:pt idx="2">
                  <c:v>0.64507281985764398</c:v>
                </c:pt>
                <c:pt idx="3">
                  <c:v>0.25878622612951901</c:v>
                </c:pt>
                <c:pt idx="4">
                  <c:v>0.34261463364918798</c:v>
                </c:pt>
                <c:pt idx="5">
                  <c:v>0.28741430762990799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30"/>
        <c:axId val="74790784"/>
        <c:axId val="78519680"/>
      </c:barChart>
      <c:catAx>
        <c:axId val="74790784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en-US"/>
          </a:p>
        </c:txPr>
        <c:crossAx val="78519680"/>
        <c:crosses val="autoZero"/>
        <c:auto val="1"/>
        <c:lblAlgn val="ctr"/>
        <c:lblOffset val="100"/>
        <c:noMultiLvlLbl val="0"/>
      </c:catAx>
      <c:valAx>
        <c:axId val="78519680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7479078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69844542869641291"/>
          <c:y val="0.17724202237878159"/>
          <c:w val="0.28349901574803149"/>
          <c:h val="0.21284684809135704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4ABB57-6A2B-4BBA-B02F-9D424AE44F59}" type="datetimeFigureOut">
              <a:rPr lang="en-US" smtClean="0"/>
              <a:t>8/6/2013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76482C-B98A-4FA4-8FC5-835A95E447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218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530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6060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76200"/>
            <a:ext cx="9144000" cy="13716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2400" b="1" dirty="0"/>
              <a:t>Exhibit </a:t>
            </a:r>
            <a:r>
              <a:rPr lang="en-US" sz="2400" b="1" dirty="0" smtClean="0"/>
              <a:t>12.12</a:t>
            </a:r>
            <a:r>
              <a:rPr lang="en-US" sz="2400" b="1" dirty="0"/>
              <a:t/>
            </a:r>
            <a:br>
              <a:rPr lang="en-US" sz="2400" b="1" dirty="0"/>
            </a:br>
            <a:r>
              <a:rPr lang="en-US" sz="2400" b="1" dirty="0"/>
              <a:t>Among Firms Offering Health Benefits and Wellness Programs, Percentage </a:t>
            </a:r>
            <a:r>
              <a:rPr lang="en-US" sz="2400" b="1" dirty="0" smtClean="0"/>
              <a:t>of Firms Using </a:t>
            </a:r>
            <a:r>
              <a:rPr lang="en-US" sz="2400" b="1" dirty="0"/>
              <a:t>the Following Methods to Evaluate Wellness Programs</a:t>
            </a:r>
            <a:r>
              <a:rPr lang="en-US" sz="2400" b="1" dirty="0" smtClean="0"/>
              <a:t>, By Firm Size, 2013</a:t>
            </a:r>
            <a:endParaRPr lang="en-US" sz="2400" b="1" dirty="0"/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0" y="6096000"/>
            <a:ext cx="8077200" cy="702756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spcAft>
                <a:spcPts val="400"/>
              </a:spcAft>
            </a:pPr>
            <a:r>
              <a:rPr lang="en-US" sz="1100" dirty="0" smtClean="0"/>
              <a:t>* Estimate </a:t>
            </a:r>
            <a:r>
              <a:rPr lang="en-US" sz="1100" dirty="0"/>
              <a:t>is statistically different between All Small Firms and All Large Firms within category (p&lt;.05</a:t>
            </a:r>
            <a:r>
              <a:rPr lang="en-US" sz="1100" dirty="0" smtClean="0"/>
              <a:t>).</a:t>
            </a:r>
          </a:p>
          <a:p>
            <a:pPr>
              <a:spcAft>
                <a:spcPts val="400"/>
              </a:spcAft>
            </a:pPr>
            <a:r>
              <a:rPr lang="en-US" sz="1100" dirty="0"/>
              <a:t>~ Includes firms that use any of the </a:t>
            </a:r>
            <a:r>
              <a:rPr lang="en-US" sz="1100" dirty="0" smtClean="0"/>
              <a:t>methods of evaluation </a:t>
            </a:r>
            <a:r>
              <a:rPr lang="en-US" sz="1100" dirty="0"/>
              <a:t>indicated in this exhibit</a:t>
            </a:r>
            <a:r>
              <a:rPr lang="en-US" sz="1100" dirty="0" smtClean="0"/>
              <a:t>.</a:t>
            </a:r>
          </a:p>
          <a:p>
            <a:pPr eaLnBrk="1" hangingPunct="1">
              <a:spcAft>
                <a:spcPts val="400"/>
              </a:spcAft>
            </a:pPr>
            <a:r>
              <a:rPr lang="en-US" sz="1100" dirty="0" smtClean="0"/>
              <a:t>SOURCE: </a:t>
            </a:r>
            <a:r>
              <a:rPr lang="en-US" sz="1100" dirty="0"/>
              <a:t>Kaiser/HRET Survey of Employer-Sponsored Health Benefits, </a:t>
            </a:r>
            <a:r>
              <a:rPr lang="en-US" sz="1100" dirty="0" smtClean="0"/>
              <a:t>2013. </a:t>
            </a:r>
            <a:endParaRPr lang="en-US" sz="1100" dirty="0"/>
          </a:p>
        </p:txBody>
      </p:sp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3642237549"/>
              </p:ext>
            </p:extLst>
          </p:nvPr>
        </p:nvGraphicFramePr>
        <p:xfrm>
          <a:off x="0" y="1752600"/>
          <a:ext cx="87630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16091121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50</Words>
  <Application>Microsoft Office PowerPoint</Application>
  <PresentationFormat>On-screen Show (4:3)</PresentationFormat>
  <Paragraphs>5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PowerPoint Presentation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NirmitaP</dc:creator>
  <cp:lastModifiedBy>NirmitaP</cp:lastModifiedBy>
  <cp:revision>1</cp:revision>
  <dcterms:created xsi:type="dcterms:W3CDTF">2013-08-06T21:09:53Z</dcterms:created>
  <dcterms:modified xsi:type="dcterms:W3CDTF">2013-08-06T21:09:53Z</dcterms:modified>
</cp:coreProperties>
</file>