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7726264820345739E-2"/>
          <c:y val="3.3622936963388049E-2"/>
          <c:w val="0.90503235586930941"/>
          <c:h val="0.86051559233061969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Offer Health Benefits to Early Retirees</c:v>
                </c:pt>
              </c:strCache>
            </c:strRef>
          </c:tx>
          <c:spPr>
            <a:ln>
              <a:solidFill>
                <a:schemeClr val="accent5"/>
              </a:solidFill>
            </a:ln>
          </c:spPr>
          <c:marker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</c:spPr>
          </c:marker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>
                        <a:latin typeface="Calibri" pitchFamily="34" charset="0"/>
                      </a:rPr>
                      <a:t>98</a:t>
                    </a:r>
                    <a:r>
                      <a:rPr lang="en-US" smtClean="0">
                        <a:latin typeface="Calibri" pitchFamily="34" charset="0"/>
                      </a:rPr>
                      <a:t>%*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latin typeface="Calibri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Sheet1!$B$1:$O$1</c:f>
              <c:strCache>
                <c:ptCount val="14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</c:strCache>
            </c:strRef>
          </c:cat>
          <c:val>
            <c:numRef>
              <c:f>Sheet1!$B$2:$O$2</c:f>
              <c:numCache>
                <c:formatCode>0%</c:formatCode>
                <c:ptCount val="14"/>
                <c:pt idx="0">
                  <c:v>0.88068859225671603</c:v>
                </c:pt>
                <c:pt idx="1">
                  <c:v>0.97731726148035603</c:v>
                </c:pt>
                <c:pt idx="2">
                  <c:v>0.95765335295979204</c:v>
                </c:pt>
                <c:pt idx="3">
                  <c:v>0.92154456132187601</c:v>
                </c:pt>
                <c:pt idx="4">
                  <c:v>0.95526229379432004</c:v>
                </c:pt>
                <c:pt idx="5">
                  <c:v>0.93841629718321096</c:v>
                </c:pt>
                <c:pt idx="6">
                  <c:v>0.93524991738810803</c:v>
                </c:pt>
                <c:pt idx="7">
                  <c:v>0.92137479489594398</c:v>
                </c:pt>
                <c:pt idx="8">
                  <c:v>0.93184917266008405</c:v>
                </c:pt>
                <c:pt idx="9">
                  <c:v>0.90447923477063497</c:v>
                </c:pt>
                <c:pt idx="10">
                  <c:v>0.92685016222371797</c:v>
                </c:pt>
                <c:pt idx="11">
                  <c:v>0.90671645158727998</c:v>
                </c:pt>
                <c:pt idx="12">
                  <c:v>0.88</c:v>
                </c:pt>
                <c:pt idx="13">
                  <c:v>0.9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Offer Health Benefits to Medicare-Age Retirees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txPr>
              <a:bodyPr/>
              <a:lstStyle/>
              <a:p>
                <a:pPr>
                  <a:defRPr sz="1200">
                    <a:latin typeface="Calibri" pitchFamily="34" charset="0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Sheet1!$B$1:$O$1</c:f>
              <c:strCache>
                <c:ptCount val="14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</c:strCache>
            </c:strRef>
          </c:cat>
          <c:val>
            <c:numRef>
              <c:f>Sheet1!$B$3:$O$3</c:f>
              <c:numCache>
                <c:formatCode>0%</c:formatCode>
                <c:ptCount val="14"/>
                <c:pt idx="0">
                  <c:v>0.70109356529891398</c:v>
                </c:pt>
                <c:pt idx="1">
                  <c:v>0.71420113442317601</c:v>
                </c:pt>
                <c:pt idx="2">
                  <c:v>0.74033785803603402</c:v>
                </c:pt>
                <c:pt idx="3">
                  <c:v>0.76425708774296996</c:v>
                </c:pt>
                <c:pt idx="4">
                  <c:v>0.73035526414150997</c:v>
                </c:pt>
                <c:pt idx="5">
                  <c:v>0.79922280567051596</c:v>
                </c:pt>
                <c:pt idx="6">
                  <c:v>0.76481396626149201</c:v>
                </c:pt>
                <c:pt idx="7">
                  <c:v>0.69117541066111499</c:v>
                </c:pt>
                <c:pt idx="8">
                  <c:v>0.74482770996555303</c:v>
                </c:pt>
                <c:pt idx="9">
                  <c:v>0.65801525312974296</c:v>
                </c:pt>
                <c:pt idx="10">
                  <c:v>0.74323467949571997</c:v>
                </c:pt>
                <c:pt idx="11">
                  <c:v>0.70807921114595196</c:v>
                </c:pt>
                <c:pt idx="12">
                  <c:v>0.74</c:v>
                </c:pt>
                <c:pt idx="13">
                  <c:v>0.67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7012736"/>
        <c:axId val="177014272"/>
      </c:lineChart>
      <c:catAx>
        <c:axId val="1770127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Calibri" pitchFamily="34" charset="0"/>
              </a:defRPr>
            </a:pPr>
            <a:endParaRPr lang="en-US"/>
          </a:p>
        </c:txPr>
        <c:crossAx val="177014272"/>
        <c:crosses val="autoZero"/>
        <c:auto val="1"/>
        <c:lblAlgn val="ctr"/>
        <c:lblOffset val="100"/>
        <c:noMultiLvlLbl val="0"/>
      </c:catAx>
      <c:valAx>
        <c:axId val="177014272"/>
        <c:scaling>
          <c:orientation val="minMax"/>
          <c:max val="1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 b="0">
                <a:latin typeface="Calibri" pitchFamily="34" charset="0"/>
              </a:defRPr>
            </a:pPr>
            <a:endParaRPr lang="en-US"/>
          </a:p>
        </c:txPr>
        <c:crossAx val="17701273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1951058919359218"/>
          <c:y val="0.65776754320804243"/>
          <c:w val="0.38741560322201102"/>
          <c:h val="0.13571138513346209"/>
        </c:manualLayout>
      </c:layout>
      <c:overlay val="1"/>
      <c:spPr>
        <a:ln>
          <a:noFill/>
        </a:ln>
      </c:spPr>
      <c:txPr>
        <a:bodyPr/>
        <a:lstStyle/>
        <a:p>
          <a:pPr>
            <a:defRPr sz="1200" b="1">
              <a:latin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97136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14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985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30344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40215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2075" y="92075"/>
            <a:ext cx="89598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27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4238" y="6218238"/>
            <a:ext cx="547687" cy="55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2600" b="1" dirty="0">
          <a:solidFill>
            <a:srgbClr val="000000"/>
          </a:solidFill>
          <a:latin typeface="Meta Offc Pro"/>
          <a:ea typeface="Meta Offc Pro" pitchFamily="34" charset="0"/>
          <a:cs typeface="Meta Offc Pro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0000"/>
          </a:solidFill>
          <a:latin typeface="Meta Offc Pro" pitchFamily="34" charset="0"/>
          <a:ea typeface="Meta Offc Pro" pitchFamily="34" charset="0"/>
          <a:cs typeface="Meta Offc Pro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0000"/>
          </a:solidFill>
          <a:latin typeface="Meta Offc Pro" pitchFamily="34" charset="0"/>
          <a:ea typeface="Meta Offc Pro" pitchFamily="34" charset="0"/>
          <a:cs typeface="Meta Offc Pro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0000"/>
          </a:solidFill>
          <a:latin typeface="Meta Offc Pro" pitchFamily="34" charset="0"/>
          <a:ea typeface="Meta Offc Pro" pitchFamily="34" charset="0"/>
          <a:cs typeface="Meta Offc Pro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0000"/>
          </a:solidFill>
          <a:latin typeface="Meta Offc Pro" pitchFamily="34" charset="0"/>
          <a:ea typeface="Meta Offc Pro" pitchFamily="34" charset="0"/>
          <a:cs typeface="Meta Offc Pro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9593018"/>
              </p:ext>
            </p:extLst>
          </p:nvPr>
        </p:nvGraphicFramePr>
        <p:xfrm>
          <a:off x="152400" y="2057400"/>
          <a:ext cx="87630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6324600"/>
            <a:ext cx="8305800" cy="533400"/>
          </a:xfrm>
        </p:spPr>
        <p:txBody>
          <a:bodyPr anchor="b" anchorCtr="0"/>
          <a:lstStyle/>
          <a:p>
            <a:pPr>
              <a:spcBef>
                <a:spcPts val="400"/>
              </a:spcBef>
            </a:pPr>
            <a:r>
              <a:rPr lang="en-US" sz="1100" dirty="0">
                <a:latin typeface="Calibri" pitchFamily="34" charset="0"/>
              </a:rPr>
              <a:t>*Estimate is statistically different from estimate for the previous year </a:t>
            </a:r>
            <a:r>
              <a:rPr lang="en-US" sz="1100" dirty="0" smtClean="0">
                <a:latin typeface="Calibri" pitchFamily="34" charset="0"/>
              </a:rPr>
              <a:t>shown (</a:t>
            </a:r>
            <a:r>
              <a:rPr lang="en-US" sz="1100" dirty="0">
                <a:latin typeface="Calibri" pitchFamily="34" charset="0"/>
              </a:rPr>
              <a:t>p&lt;.05).</a:t>
            </a:r>
          </a:p>
          <a:p>
            <a:pPr>
              <a:spcBef>
                <a:spcPts val="400"/>
              </a:spcBef>
            </a:pPr>
            <a:r>
              <a:rPr lang="en-US" sz="1100" dirty="0" smtClean="0">
                <a:latin typeface="Calibri" pitchFamily="34" charset="0"/>
              </a:rPr>
              <a:t>NOTE: </a:t>
            </a:r>
            <a:r>
              <a:rPr lang="en-US" sz="1100" dirty="0">
                <a:latin typeface="Calibri" pitchFamily="34" charset="0"/>
              </a:rPr>
              <a:t>Early Retirees are workers retiring </a:t>
            </a:r>
            <a:r>
              <a:rPr lang="en-US" sz="1100" dirty="0" smtClean="0">
                <a:latin typeface="Calibri" pitchFamily="34" charset="0"/>
              </a:rPr>
              <a:t>before the </a:t>
            </a:r>
            <a:r>
              <a:rPr lang="en-US" sz="1100" dirty="0">
                <a:latin typeface="Calibri" pitchFamily="34" charset="0"/>
              </a:rPr>
              <a:t>age </a:t>
            </a:r>
            <a:r>
              <a:rPr lang="en-US" sz="1100" dirty="0" smtClean="0">
                <a:latin typeface="Calibri" pitchFamily="34" charset="0"/>
              </a:rPr>
              <a:t>of 65</a:t>
            </a:r>
            <a:r>
              <a:rPr lang="en-US" sz="1100" dirty="0">
                <a:latin typeface="Calibri" pitchFamily="34" charset="0"/>
              </a:rPr>
              <a:t>.</a:t>
            </a:r>
          </a:p>
          <a:p>
            <a:pPr>
              <a:spcBef>
                <a:spcPts val="400"/>
              </a:spcBef>
            </a:pPr>
            <a:r>
              <a:rPr lang="en-US" sz="1100" dirty="0" smtClean="0">
                <a:latin typeface="Calibri" pitchFamily="34" charset="0"/>
              </a:rPr>
              <a:t>SOURCE:  </a:t>
            </a:r>
            <a:r>
              <a:rPr lang="en-US" sz="1100" dirty="0">
                <a:latin typeface="Calibri" pitchFamily="34" charset="0"/>
              </a:rPr>
              <a:t>Kaiser/HRET Survey of Employer-Sponsored Health Benefits, </a:t>
            </a:r>
            <a:r>
              <a:rPr lang="en-US" sz="1100" dirty="0" smtClean="0">
                <a:latin typeface="Calibri" pitchFamily="34" charset="0"/>
              </a:rPr>
              <a:t>2000-2013.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2880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11.4</a:t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Among All Large Firms (200 or More Workers) Offering Health Benefits to Active Workers and Offering Retiree Coverage, Percentage of Firms Offering Health Benefits to Early and Medicare-Age Retirees, </a:t>
            </a:r>
            <a:r>
              <a:rPr lang="en-US" sz="2400" dirty="0" smtClean="0">
                <a:latin typeface="Calibri" pitchFamily="34" charset="0"/>
              </a:rPr>
              <a:t/>
            </a:r>
            <a:br>
              <a:rPr lang="en-US" sz="2400" dirty="0" smtClean="0">
                <a:latin typeface="Calibri" pitchFamily="34" charset="0"/>
              </a:rPr>
            </a:br>
            <a:r>
              <a:rPr lang="en-US" sz="2400" dirty="0" smtClean="0">
                <a:latin typeface="Calibri" pitchFamily="34" charset="0"/>
              </a:rPr>
              <a:t>2000–2013</a:t>
            </a:r>
            <a:endParaRPr lang="en-US" sz="2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38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45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11.4 Among All Large Firms (200 or More Workers) Offering Health Benefits to Active Workers and Offering Retiree Coverage, Percentage of Firms Offering Health Benefits to Early and Medicare-Age Retirees,  2000–2013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11.4 Among All Large Firms (200 or More Workers) Offering Health Benefits to Active Workers and Offering Retiree Coverage, Percentage of Firms Offering Health Benefits to Early and Medicare-Age Retirees,  2000–2013</dc:title>
  <dc:creator>NirmitaP</dc:creator>
  <cp:lastModifiedBy>NirmitaP</cp:lastModifiedBy>
  <cp:revision>1</cp:revision>
  <dcterms:created xsi:type="dcterms:W3CDTF">2013-08-06T21:05:56Z</dcterms:created>
  <dcterms:modified xsi:type="dcterms:W3CDTF">2013-08-06T21:05:56Z</dcterms:modified>
</cp:coreProperties>
</file>