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307617481475748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9525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Sheet1!$B$3:$B$23</c:f>
              <c:numCache>
                <c:formatCode>0%</c:formatCode>
                <c:ptCount val="21"/>
                <c:pt idx="0">
                  <c:v>0.32</c:v>
                </c:pt>
                <c:pt idx="1">
                  <c:v>0.06</c:v>
                </c:pt>
                <c:pt idx="3">
                  <c:v>0.2</c:v>
                </c:pt>
                <c:pt idx="4">
                  <c:v>0.39</c:v>
                </c:pt>
                <c:pt idx="6">
                  <c:v>0.3</c:v>
                </c:pt>
                <c:pt idx="7">
                  <c:v>0.16</c:v>
                </c:pt>
                <c:pt idx="9">
                  <c:v>0.45</c:v>
                </c:pt>
                <c:pt idx="10">
                  <c:v>0.22</c:v>
                </c:pt>
                <c:pt idx="12">
                  <c:v>0.28999999999999998</c:v>
                </c:pt>
                <c:pt idx="13">
                  <c:v>0.17</c:v>
                </c:pt>
                <c:pt idx="15">
                  <c:v>0.22</c:v>
                </c:pt>
                <c:pt idx="16">
                  <c:v>0.36</c:v>
                </c:pt>
                <c:pt idx="18">
                  <c:v>0.24</c:v>
                </c:pt>
                <c:pt idx="19">
                  <c:v>0.61</c:v>
                </c:pt>
                <c:pt idx="20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846528"/>
        <c:axId val="175848064"/>
      </c:barChart>
      <c:catAx>
        <c:axId val="175846528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75848064"/>
        <c:crosses val="autoZero"/>
        <c:auto val="1"/>
        <c:lblAlgn val="ctr"/>
        <c:lblOffset val="100"/>
        <c:noMultiLvlLbl val="0"/>
      </c:catAx>
      <c:valAx>
        <c:axId val="175848064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75846528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8066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25380"/>
              </p:ext>
            </p:extLst>
          </p:nvPr>
        </p:nvGraphicFramePr>
        <p:xfrm>
          <a:off x="3200400" y="1524000"/>
          <a:ext cx="6461125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*Estimates are statistically different from each other within category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11.3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All Large Firms (200 or More Workers) Offering Health Benefits to Active Workers, Percentage of Firms Offering Retiree Health Benefits, by Firm Characteristics,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167907"/>
              </p:ext>
            </p:extLst>
          </p:nvPr>
        </p:nvGraphicFramePr>
        <p:xfrm>
          <a:off x="549276" y="1676399"/>
          <a:ext cx="4114800" cy="4509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777490"/>
              </a:tblGrid>
              <a:tr h="25004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Lower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045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04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Higher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$56,000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045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$56,000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04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Part Time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045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Has At Least Some Union Workers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Does Not Have Any Union Workers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8916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8916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50 or Older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50 or Older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47"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Ownership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Private For-Profit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Public 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77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Private Not-For-Profit 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04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175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11.3 Among All Large Firms (200 or More Workers) Offering Health Benefits to Active Workers, Percentage of Firms Offering Retiree Health Benefits, by Firm Characteristics,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11.3 Among All Large Firms (200 or More Workers) Offering Health Benefits to Active Workers, Percentage of Firms Offering Retiree Health Benefits, by Firm Characteristics, 2013</dc:title>
  <dc:creator>NirmitaP</dc:creator>
  <cp:lastModifiedBy>NirmitaP</cp:lastModifiedBy>
  <cp:revision>1</cp:revision>
  <dcterms:created xsi:type="dcterms:W3CDTF">2013-08-06T21:05:57Z</dcterms:created>
  <dcterms:modified xsi:type="dcterms:W3CDTF">2013-08-06T21:05:58Z</dcterms:modified>
</cp:coreProperties>
</file>