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179548156956542E-2"/>
          <c:y val="2.8384279475982592E-2"/>
          <c:w val="0.89655172413793038"/>
          <c:h val="0.88209606986899569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Sheet1!$B$1:$U$1</c:f>
              <c:numCache>
                <c:formatCode>General</c:formatCode>
                <c:ptCount val="20"/>
                <c:pt idx="0">
                  <c:v>1988</c:v>
                </c:pt>
                <c:pt idx="1">
                  <c:v>1991</c:v>
                </c:pt>
                <c:pt idx="2">
                  <c:v>1993</c:v>
                </c:pt>
                <c:pt idx="3">
                  <c:v>1995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</c:numCache>
            </c:numRef>
          </c:cat>
          <c:val>
            <c:numRef>
              <c:f>Sheet1!$B$2:$U$2</c:f>
              <c:numCache>
                <c:formatCode>0%</c:formatCode>
                <c:ptCount val="20"/>
                <c:pt idx="0">
                  <c:v>0.66</c:v>
                </c:pt>
                <c:pt idx="1">
                  <c:v>0.46</c:v>
                </c:pt>
                <c:pt idx="2">
                  <c:v>0.36</c:v>
                </c:pt>
                <c:pt idx="3">
                  <c:v>0.4</c:v>
                </c:pt>
                <c:pt idx="4">
                  <c:v>0.4</c:v>
                </c:pt>
                <c:pt idx="5">
                  <c:v>0.4</c:v>
                </c:pt>
                <c:pt idx="6">
                  <c:v>0.34</c:v>
                </c:pt>
                <c:pt idx="7">
                  <c:v>0.37</c:v>
                </c:pt>
                <c:pt idx="8">
                  <c:v>0.35</c:v>
                </c:pt>
                <c:pt idx="9">
                  <c:v>0.36</c:v>
                </c:pt>
                <c:pt idx="10">
                  <c:v>0.35</c:v>
                </c:pt>
                <c:pt idx="11">
                  <c:v>0.32</c:v>
                </c:pt>
                <c:pt idx="12">
                  <c:v>0.34</c:v>
                </c:pt>
                <c:pt idx="13">
                  <c:v>0.32</c:v>
                </c:pt>
                <c:pt idx="14">
                  <c:v>0.28999999999999998</c:v>
                </c:pt>
                <c:pt idx="15">
                  <c:v>0.28000000000000003</c:v>
                </c:pt>
                <c:pt idx="16">
                  <c:v>0.26</c:v>
                </c:pt>
                <c:pt idx="17">
                  <c:v>0.26</c:v>
                </c:pt>
                <c:pt idx="18">
                  <c:v>0.25</c:v>
                </c:pt>
                <c:pt idx="19">
                  <c:v>0.28000000000000003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1"/>
        <c:axId val="175523328"/>
        <c:axId val="175524864"/>
      </c:barChart>
      <c:catAx>
        <c:axId val="17552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7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Calibri" pitchFamily="34" charset="0"/>
                <a:ea typeface="Tahoma"/>
                <a:cs typeface="Tahoma"/>
              </a:defRPr>
            </a:pPr>
            <a:endParaRPr lang="en-US"/>
          </a:p>
        </c:txPr>
        <c:crossAx val="17552486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75524864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297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Calibri" pitchFamily="34" charset="0"/>
                <a:ea typeface="Tahoma"/>
                <a:cs typeface="Tahoma"/>
              </a:defRPr>
            </a:pPr>
            <a:endParaRPr lang="en-US"/>
          </a:p>
        </c:txPr>
        <c:crossAx val="175523328"/>
        <c:crosses val="autoZero"/>
        <c:crossBetween val="between"/>
        <c:majorUnit val="0.1"/>
        <c:minorUnit val="5.0000000000000114E-2"/>
      </c:valAx>
      <c:spPr>
        <a:noFill/>
        <a:ln w="2383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5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71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8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34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73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0136100"/>
              </p:ext>
            </p:extLst>
          </p:nvPr>
        </p:nvGraphicFramePr>
        <p:xfrm>
          <a:off x="-76200" y="1752600"/>
          <a:ext cx="9144000" cy="3998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23999"/>
          </a:xfrm>
          <a:ln/>
        </p:spPr>
        <p:txBody>
          <a:bodyPr/>
          <a:lstStyle/>
          <a:p>
            <a:pPr eaLnBrk="1" hangingPunct="1"/>
            <a:r>
              <a:rPr lang="en-US" sz="2400" dirty="0">
                <a:latin typeface="Calibri" pitchFamily="34" charset="0"/>
              </a:rPr>
              <a:t>Exhibit 11.1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All Large Firms (200 or More Workers) Offering Health Benefits to Active Workers, Percentage of Firms Offering Retiree Health Benefits, </a:t>
            </a:r>
            <a:r>
              <a:rPr lang="en-US" sz="2400" dirty="0" smtClean="0">
                <a:latin typeface="Calibri" pitchFamily="34" charset="0"/>
              </a:rPr>
              <a:t>1988-2013</a:t>
            </a:r>
            <a:endParaRPr sz="2400" dirty="0" smtClean="0">
              <a:latin typeface="Calibri" pitchFamily="34" charset="0"/>
              <a:cs typeface="Meta Offc Pro" pitchFamily="34" charset="0"/>
            </a:endParaRPr>
          </a:p>
        </p:txBody>
      </p: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0" y="6013471"/>
            <a:ext cx="845820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NOTE: Tests found no statistical difference from estimate for the previous year shown (p&lt;.05).  No statistical tests are conducted for years prior to 1999. </a:t>
            </a:r>
          </a:p>
          <a:p>
            <a:pPr eaLnBrk="0" hangingPunct="0">
              <a:spcBef>
                <a:spcPts val="400"/>
              </a:spcBef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1999-2013; KPMG Survey of Employer-Sponsored Health Benefits, 1991, 1993, 1995, 1998; The Health Insurance Association of America (</a:t>
            </a:r>
            <a:r>
              <a:rPr lang="en-US" sz="1100" dirty="0" err="1" smtClean="0">
                <a:latin typeface="Calibri" pitchFamily="34" charset="0"/>
              </a:rPr>
              <a:t>HIAA</a:t>
            </a:r>
            <a:r>
              <a:rPr lang="en-US" sz="1100" dirty="0" smtClean="0">
                <a:latin typeface="Calibri" pitchFamily="34" charset="0"/>
              </a:rPr>
              <a:t>), 1988.</a:t>
            </a:r>
            <a:endParaRPr lang="en-US" sz="11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2217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11.1 Among All Large Firms (200 or More Workers) Offering Health Benefits to Active Workers, Percentage of Firms Offering Retiree Health Benefits, 1988-2013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11.1 Among All Large Firms (200 or More Workers) Offering Health Benefits to Active Workers, Percentage of Firms Offering Retiree Health Benefits, 1988-2013</dc:title>
  <dc:creator>NirmitaP</dc:creator>
  <cp:lastModifiedBy>NirmitaP</cp:lastModifiedBy>
  <cp:revision>1</cp:revision>
  <dcterms:created xsi:type="dcterms:W3CDTF">2013-08-06T21:05:59Z</dcterms:created>
  <dcterms:modified xsi:type="dcterms:W3CDTF">2013-08-06T21:05:59Z</dcterms:modified>
</cp:coreProperties>
</file>