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68" r:id="rId2"/>
    <p:sldMasterId id="2147483673" r:id="rId3"/>
    <p:sldMasterId id="2147483666" r:id="rId4"/>
  </p:sldMasterIdLst>
  <p:notesMasterIdLst>
    <p:notesMasterId r:id="rId6"/>
  </p:notesMasterIdLst>
  <p:sldIdLst>
    <p:sldId id="278"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656" y="-4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740813648293966E-2"/>
          <c:y val="3.2483701634069932E-2"/>
          <c:w val="0.9229814085739283"/>
          <c:h val="0.89260287020574036"/>
        </c:manualLayout>
      </c:layout>
      <c:barChart>
        <c:barDir val="col"/>
        <c:grouping val="clustered"/>
        <c:varyColors val="0"/>
        <c:ser>
          <c:idx val="1"/>
          <c:order val="0"/>
          <c:tx>
            <c:strRef>
              <c:f>Sheet1!$A$2</c:f>
              <c:strCache>
                <c:ptCount val="1"/>
                <c:pt idx="0">
                  <c:v>All Small Firms (3-199 Workers)</c:v>
                </c:pt>
              </c:strCache>
            </c:strRef>
          </c:tx>
          <c:spPr>
            <a:solidFill>
              <a:schemeClr val="tx2"/>
            </a:solidFill>
            <a:ln>
              <a:solidFill>
                <a:schemeClr val="tx1"/>
              </a:solidFill>
            </a:ln>
          </c:spPr>
          <c:invertIfNegative val="0"/>
          <c:dLbls>
            <c:txPr>
              <a:bodyPr/>
              <a:lstStyle/>
              <a:p>
                <a:pPr>
                  <a:defRPr sz="1200"/>
                </a:pPr>
                <a:endParaRPr lang="en-US"/>
              </a:p>
            </c:txPr>
            <c:showLegendKey val="0"/>
            <c:showVal val="1"/>
            <c:showCatName val="0"/>
            <c:showSerName val="0"/>
            <c:showPercent val="0"/>
            <c:showBubbleSize val="0"/>
            <c:showLeaderLines val="0"/>
          </c:dLbls>
          <c:cat>
            <c:numRef>
              <c:f>Sheet1!$B$1:$P$1</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Sheet1!$B$2:$P$2</c:f>
              <c:numCache>
                <c:formatCode>0%</c:formatCode>
                <c:ptCount val="15"/>
                <c:pt idx="0">
                  <c:v>0.13</c:v>
                </c:pt>
                <c:pt idx="1">
                  <c:v>0.15</c:v>
                </c:pt>
                <c:pt idx="2">
                  <c:v>0.17</c:v>
                </c:pt>
                <c:pt idx="3">
                  <c:v>0.13</c:v>
                </c:pt>
                <c:pt idx="4">
                  <c:v>0.1</c:v>
                </c:pt>
                <c:pt idx="5">
                  <c:v>0.1</c:v>
                </c:pt>
                <c:pt idx="6">
                  <c:v>0.13</c:v>
                </c:pt>
                <c:pt idx="7">
                  <c:v>0.13</c:v>
                </c:pt>
                <c:pt idx="8">
                  <c:v>0.12</c:v>
                </c:pt>
                <c:pt idx="9">
                  <c:v>0.12</c:v>
                </c:pt>
                <c:pt idx="10">
                  <c:v>0.15</c:v>
                </c:pt>
                <c:pt idx="11">
                  <c:v>0.16</c:v>
                </c:pt>
                <c:pt idx="12">
                  <c:v>0.13</c:v>
                </c:pt>
                <c:pt idx="13">
                  <c:v>0.15</c:v>
                </c:pt>
                <c:pt idx="14">
                  <c:v>0.16</c:v>
                </c:pt>
              </c:numCache>
            </c:numRef>
          </c:val>
        </c:ser>
        <c:ser>
          <c:idx val="0"/>
          <c:order val="1"/>
          <c:tx>
            <c:strRef>
              <c:f>Sheet1!$A$3</c:f>
              <c:strCache>
                <c:ptCount val="1"/>
                <c:pt idx="0">
                  <c:v>All Large Firms (200 or more)</c:v>
                </c:pt>
              </c:strCache>
            </c:strRef>
          </c:tx>
          <c:spPr>
            <a:ln>
              <a:solidFill>
                <a:schemeClr val="tx1"/>
              </a:solidFill>
            </a:ln>
          </c:spPr>
          <c:invertIfNegative val="0"/>
          <c:dLbls>
            <c:dLbl>
              <c:idx val="1"/>
              <c:layout/>
              <c:tx>
                <c:rich>
                  <a:bodyPr/>
                  <a:lstStyle/>
                  <a:p>
                    <a:r>
                      <a:rPr lang="en-US"/>
                      <a:t>67</a:t>
                    </a:r>
                    <a:r>
                      <a:rPr lang="en-US" smtClean="0"/>
                      <a:t>%*</a:t>
                    </a:r>
                    <a:endParaRPr lang="en-US"/>
                  </a:p>
                </c:rich>
              </c:tx>
              <c:showLegendKey val="0"/>
              <c:showVal val="1"/>
              <c:showCatName val="0"/>
              <c:showSerName val="0"/>
              <c:showPercent val="0"/>
              <c:showBubbleSize val="0"/>
            </c:dLbl>
            <c:dLbl>
              <c:idx val="11"/>
              <c:layout/>
              <c:tx>
                <c:rich>
                  <a:bodyPr/>
                  <a:lstStyle/>
                  <a:p>
                    <a:r>
                      <a:rPr lang="en-US"/>
                      <a:t>83</a:t>
                    </a:r>
                    <a:r>
                      <a:rPr lang="en-US" smtClean="0"/>
                      <a:t>%*</a:t>
                    </a:r>
                    <a:endParaRPr lang="en-US"/>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cat>
            <c:numRef>
              <c:f>Sheet1!$B$1:$P$1</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Sheet1!$B$3:$P$3</c:f>
              <c:numCache>
                <c:formatCode>0%</c:formatCode>
                <c:ptCount val="15"/>
                <c:pt idx="0">
                  <c:v>0.6</c:v>
                </c:pt>
                <c:pt idx="1">
                  <c:v>0.67</c:v>
                </c:pt>
                <c:pt idx="2">
                  <c:v>0.66</c:v>
                </c:pt>
                <c:pt idx="3">
                  <c:v>0.66</c:v>
                </c:pt>
                <c:pt idx="4">
                  <c:v>0.72</c:v>
                </c:pt>
                <c:pt idx="5">
                  <c:v>0.73</c:v>
                </c:pt>
                <c:pt idx="6">
                  <c:v>0.75</c:v>
                </c:pt>
                <c:pt idx="7">
                  <c:v>0.78</c:v>
                </c:pt>
                <c:pt idx="8">
                  <c:v>0.77</c:v>
                </c:pt>
                <c:pt idx="9">
                  <c:v>0.77</c:v>
                </c:pt>
                <c:pt idx="10">
                  <c:v>0.77</c:v>
                </c:pt>
                <c:pt idx="11">
                  <c:v>0.83</c:v>
                </c:pt>
                <c:pt idx="12">
                  <c:v>0.82</c:v>
                </c:pt>
                <c:pt idx="13">
                  <c:v>0.81</c:v>
                </c:pt>
                <c:pt idx="14">
                  <c:v>0.83</c:v>
                </c:pt>
              </c:numCache>
            </c:numRef>
          </c:val>
        </c:ser>
        <c:dLbls>
          <c:showLegendKey val="0"/>
          <c:showVal val="1"/>
          <c:showCatName val="0"/>
          <c:showSerName val="0"/>
          <c:showPercent val="0"/>
          <c:showBubbleSize val="0"/>
        </c:dLbls>
        <c:gapWidth val="150"/>
        <c:overlap val="-25"/>
        <c:axId val="79297152"/>
        <c:axId val="79317248"/>
      </c:barChart>
      <c:catAx>
        <c:axId val="79297152"/>
        <c:scaling>
          <c:orientation val="minMax"/>
        </c:scaling>
        <c:delete val="0"/>
        <c:axPos val="b"/>
        <c:numFmt formatCode="General" sourceLinked="1"/>
        <c:majorTickMark val="none"/>
        <c:minorTickMark val="none"/>
        <c:tickLblPos val="nextTo"/>
        <c:spPr>
          <a:ln w="3175">
            <a:solidFill>
              <a:schemeClr val="tx1"/>
            </a:solidFill>
            <a:prstDash val="solid"/>
          </a:ln>
        </c:spPr>
        <c:txPr>
          <a:bodyPr rot="0" vert="horz"/>
          <a:lstStyle/>
          <a:p>
            <a:pPr>
              <a:defRPr sz="1200" b="1"/>
            </a:pPr>
            <a:endParaRPr lang="en-US"/>
          </a:p>
        </c:txPr>
        <c:crossAx val="79317248"/>
        <c:crossesAt val="0"/>
        <c:auto val="1"/>
        <c:lblAlgn val="ctr"/>
        <c:lblOffset val="100"/>
        <c:tickLblSkip val="1"/>
        <c:tickMarkSkip val="1"/>
        <c:noMultiLvlLbl val="0"/>
      </c:catAx>
      <c:valAx>
        <c:axId val="79317248"/>
        <c:scaling>
          <c:orientation val="minMax"/>
          <c:max val="1"/>
          <c:min val="0"/>
        </c:scaling>
        <c:delete val="0"/>
        <c:axPos val="l"/>
        <c:numFmt formatCode="0%" sourceLinked="0"/>
        <c:majorTickMark val="out"/>
        <c:minorTickMark val="none"/>
        <c:tickLblPos val="nextTo"/>
        <c:spPr>
          <a:ln w="3175">
            <a:solidFill>
              <a:schemeClr val="tx1"/>
            </a:solidFill>
            <a:prstDash val="solid"/>
          </a:ln>
        </c:spPr>
        <c:txPr>
          <a:bodyPr rot="0" vert="horz"/>
          <a:lstStyle/>
          <a:p>
            <a:pPr>
              <a:defRPr sz="1200"/>
            </a:pPr>
            <a:endParaRPr lang="en-US"/>
          </a:p>
        </c:txPr>
        <c:crossAx val="79297152"/>
        <c:crosses val="autoZero"/>
        <c:crossBetween val="between"/>
        <c:majorUnit val="0.1"/>
        <c:minorUnit val="5.0000000000000114E-2"/>
      </c:valAx>
      <c:spPr>
        <a:noFill/>
        <a:ln w="25400">
          <a:noFill/>
        </a:ln>
      </c:spPr>
    </c:plotArea>
    <c:legend>
      <c:legendPos val="t"/>
      <c:layout>
        <c:manualLayout>
          <c:xMode val="edge"/>
          <c:yMode val="edge"/>
          <c:x val="0.13951902887139109"/>
          <c:y val="3.8458402926906866E-2"/>
          <c:w val="0.73125010936132984"/>
          <c:h val="5.9684834317585304E-2"/>
        </c:manualLayout>
      </c:layout>
      <c:overlay val="0"/>
      <c:txPr>
        <a:bodyPr/>
        <a:lstStyle/>
        <a:p>
          <a:pPr>
            <a:defRPr sz="1200" b="1"/>
          </a:pPr>
          <a:endParaRPr lang="en-US"/>
        </a:p>
      </c:txPr>
    </c:legend>
    <c:plotVisOnly val="1"/>
    <c:dispBlanksAs val="gap"/>
    <c:showDLblsOverMax val="0"/>
  </c:chart>
  <c:spPr>
    <a:noFill/>
    <a:ln>
      <a:noFill/>
    </a:ln>
  </c:spPr>
  <c:txPr>
    <a:bodyPr/>
    <a:lstStyle/>
    <a:p>
      <a:pPr>
        <a:defRPr sz="1100" b="0" i="0" u="none" strike="noStrike" baseline="0">
          <a:solidFill>
            <a:schemeClr val="tx1"/>
          </a:solidFill>
          <a:latin typeface="+mj-lt"/>
          <a:ea typeface="Tahoma"/>
          <a:cs typeface="Tahom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D92E5-9FFA-458A-9BEA-BDF5C2EF3530}" type="datetimeFigureOut">
              <a:rPr lang="en-US" smtClean="0"/>
              <a:t>8/6/2013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B593B9-A4CD-4603-89F4-26BA0C0CB086}" type="slidenum">
              <a:rPr lang="en-US"/>
              <a:pPr/>
              <a:t>0</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36345" y="4416430"/>
            <a:ext cx="5137714" cy="4183063"/>
          </a:xfrm>
        </p:spPr>
        <p:txBody>
          <a:bodyPr/>
          <a:lstStyle/>
          <a:p>
            <a:pPr defTabSz="914300" eaLnBrk="0" fontAlgn="base" hangingPunct="0">
              <a:spcBef>
                <a:spcPct val="30000"/>
              </a:spcBef>
              <a:spcAft>
                <a:spcPct val="0"/>
              </a:spcAft>
              <a:defRPr/>
            </a:pPr>
            <a:r>
              <a:rPr lang="en-US" dirty="0" smtClean="0">
                <a:latin typeface="Arial" pitchFamily="34" charset="0"/>
              </a:rPr>
              <a:t>Self-Funding has not Increased</a:t>
            </a:r>
            <a:r>
              <a:rPr lang="en-US" baseline="0" dirty="0" smtClean="0">
                <a:latin typeface="Arial" pitchFamily="34" charset="0"/>
              </a:rPr>
              <a:t> for small firms since 2010</a:t>
            </a:r>
            <a:endParaRPr lang="en-US" dirty="0" smtClean="0">
              <a:latin typeface="Arial" pitchFamily="34" charset="0"/>
            </a:endParaRP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a:prstGeom prst="rect">
            <a:avLst/>
          </a:prstGeom>
        </p:spPr>
        <p:txBody>
          <a:bodyPr/>
          <a:lstStyle/>
          <a:p>
            <a:pPr lvl="0"/>
            <a:endParaRPr lang="en-US" noProof="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19C8BB09-1F44-403E-BC67-72B28DA05FB3}" type="slidenum">
              <a:rPr lang="en-US"/>
              <a:pPr>
                <a:defRPr/>
              </a:pPr>
              <a:t>‹#›</a:t>
            </a:fld>
            <a:endParaRPr lang="en-US"/>
          </a:p>
        </p:txBody>
      </p:sp>
    </p:spTree>
    <p:extLst>
      <p:ext uri="{BB962C8B-B14F-4D97-AF65-F5344CB8AC3E}">
        <p14:creationId xmlns:p14="http://schemas.microsoft.com/office/powerpoint/2010/main" val="2960786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 id="2147483678" r:id="rId5"/>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8574" y="0"/>
            <a:ext cx="8734426" cy="838200"/>
          </a:xfrm>
          <a:noFill/>
          <a:ln/>
        </p:spPr>
        <p:txBody>
          <a:bodyPr/>
          <a:lstStyle/>
          <a:p>
            <a:r>
              <a:rPr lang="en-US" sz="2400" dirty="0" smtClean="0">
                <a:latin typeface="+mj-lt"/>
              </a:rPr>
              <a:t>Exhibit 10.2</a:t>
            </a:r>
            <a:br>
              <a:rPr lang="en-US" sz="2400" dirty="0" smtClean="0">
                <a:latin typeface="+mj-lt"/>
              </a:rPr>
            </a:br>
            <a:r>
              <a:rPr lang="en-US" sz="2400" dirty="0" smtClean="0">
                <a:latin typeface="+mj-lt"/>
              </a:rPr>
              <a:t>Percentage </a:t>
            </a:r>
            <a:r>
              <a:rPr lang="en-US" sz="2400" dirty="0">
                <a:latin typeface="+mj-lt"/>
              </a:rPr>
              <a:t>of Covered Workers in Partially or Completely </a:t>
            </a:r>
            <a:r>
              <a:rPr lang="en-US" sz="2400" dirty="0" smtClean="0">
                <a:latin typeface="+mj-lt"/>
              </a:rPr>
              <a:t/>
            </a:r>
            <a:br>
              <a:rPr lang="en-US" sz="2400" dirty="0" smtClean="0">
                <a:latin typeface="+mj-lt"/>
              </a:rPr>
            </a:br>
            <a:r>
              <a:rPr lang="en-US" sz="2400" dirty="0" smtClean="0">
                <a:latin typeface="+mj-lt"/>
              </a:rPr>
              <a:t>Self-Funded </a:t>
            </a:r>
            <a:r>
              <a:rPr lang="en-US" sz="2400" dirty="0">
                <a:latin typeface="+mj-lt"/>
              </a:rPr>
              <a:t>Plans, by Firm Size, </a:t>
            </a:r>
            <a:r>
              <a:rPr lang="en-US" sz="2400" dirty="0" smtClean="0">
                <a:latin typeface="+mj-lt"/>
              </a:rPr>
              <a:t>1999-2013</a:t>
            </a:r>
            <a:endParaRPr lang="en-US" sz="2400" b="1" dirty="0">
              <a:latin typeface="+mj-lt"/>
            </a:endParaRPr>
          </a:p>
        </p:txBody>
      </p:sp>
      <p:graphicFrame>
        <p:nvGraphicFramePr>
          <p:cNvPr id="8" name="Object 3"/>
          <p:cNvGraphicFramePr>
            <a:graphicFrameLocks noGrp="1" noChangeAspect="1"/>
          </p:cNvGraphicFramePr>
          <p:nvPr>
            <p:ph idx="1"/>
            <p:extLst>
              <p:ext uri="{D42A27DB-BD31-4B8C-83A1-F6EECF244321}">
                <p14:modId xmlns:p14="http://schemas.microsoft.com/office/powerpoint/2010/main" val="1442164694"/>
              </p:ext>
            </p:extLst>
          </p:nvPr>
        </p:nvGraphicFramePr>
        <p:xfrm>
          <a:off x="0" y="1270592"/>
          <a:ext cx="9144000" cy="4521288"/>
        </p:xfrm>
        <a:graphic>
          <a:graphicData uri="http://schemas.openxmlformats.org/drawingml/2006/chart">
            <c:chart xmlns:c="http://schemas.openxmlformats.org/drawingml/2006/chart" xmlns:r="http://schemas.openxmlformats.org/officeDocument/2006/relationships" r:id="rId3"/>
          </a:graphicData>
        </a:graphic>
      </p:graphicFrame>
      <p:sp>
        <p:nvSpPr>
          <p:cNvPr id="6148" name="Text Box 4"/>
          <p:cNvSpPr txBox="1">
            <a:spLocks noChangeArrowheads="1"/>
          </p:cNvSpPr>
          <p:nvPr/>
        </p:nvSpPr>
        <p:spPr bwMode="auto">
          <a:xfrm>
            <a:off x="28575" y="5816689"/>
            <a:ext cx="8429625" cy="1041311"/>
          </a:xfrm>
          <a:prstGeom prst="rect">
            <a:avLst/>
          </a:prstGeom>
          <a:noFill/>
          <a:ln w="9525" cap="sq">
            <a:noFill/>
            <a:miter lim="800000"/>
            <a:headEnd type="none" w="sm" len="sm"/>
            <a:tailEnd type="none" w="sm" len="sm"/>
          </a:ln>
          <a:effectLst/>
        </p:spPr>
        <p:txBody>
          <a:bodyPr wrap="square">
            <a:spAutoFit/>
          </a:bodyPr>
          <a:lstStyle/>
          <a:p>
            <a:pPr eaLnBrk="0" hangingPunct="0">
              <a:spcBef>
                <a:spcPts val="0"/>
              </a:spcBef>
              <a:spcAft>
                <a:spcPts val="400"/>
              </a:spcAft>
            </a:pPr>
            <a:r>
              <a:rPr lang="en-US" sz="1100" dirty="0"/>
              <a:t>* Estimate is statistically different from estimate for the previous year shown (p&lt;.05).</a:t>
            </a:r>
          </a:p>
          <a:p>
            <a:pPr eaLnBrk="0" hangingPunct="0">
              <a:spcBef>
                <a:spcPts val="0"/>
              </a:spcBef>
              <a:spcAft>
                <a:spcPts val="400"/>
              </a:spcAft>
            </a:pPr>
            <a:r>
              <a:rPr lang="en-US" sz="1100" dirty="0" smtClean="0">
                <a:latin typeface="+mn-lt"/>
              </a:rPr>
              <a:t>NOTE: Sixty-one percent of covered workers are in a partially or completely self-funded plan in 2013</a:t>
            </a:r>
            <a:r>
              <a:rPr lang="en-US" sz="1100" dirty="0"/>
              <a:t>. Due to a change in the survey questionnaire, funding status was not asked of firms with conventional plans in 2006.  Therefore, conventional plan funding status is not included in the averages in this exhibit for 2006.  For definitions of Self-Funded and Fully Insured plans, see the introduction to Section 10. </a:t>
            </a:r>
            <a:endParaRPr lang="en-US" sz="1100" dirty="0" smtClean="0"/>
          </a:p>
          <a:p>
            <a:pPr eaLnBrk="0" hangingPunct="0">
              <a:spcBef>
                <a:spcPts val="0"/>
              </a:spcBef>
              <a:spcAft>
                <a:spcPts val="400"/>
              </a:spcAft>
            </a:pPr>
            <a:r>
              <a:rPr lang="en-US" sz="1100" dirty="0" smtClean="0">
                <a:latin typeface="+mn-lt"/>
              </a:rPr>
              <a:t>SOURCE: </a:t>
            </a:r>
            <a:r>
              <a:rPr lang="en-US" sz="1100" dirty="0">
                <a:latin typeface="+mn-lt"/>
              </a:rPr>
              <a:t>Kaiser/HRET Survey of Employer-Sponsored Health Benefits, </a:t>
            </a:r>
            <a:r>
              <a:rPr lang="en-US" sz="1100" dirty="0" smtClean="0">
                <a:latin typeface="+mn-lt"/>
              </a:rPr>
              <a:t>1999-2013.</a:t>
            </a:r>
            <a:endParaRPr lang="en-US" sz="1100" dirty="0">
              <a:latin typeface="+mn-lt"/>
            </a:endParaRPr>
          </a:p>
        </p:txBody>
      </p:sp>
    </p:spTree>
    <p:extLst>
      <p:ext uri="{BB962C8B-B14F-4D97-AF65-F5344CB8AC3E}">
        <p14:creationId xmlns:p14="http://schemas.microsoft.com/office/powerpoint/2010/main" val="74107724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30</TotalTime>
  <Words>118</Words>
  <Application>Microsoft Office PowerPoint</Application>
  <PresentationFormat>On-screen Show (4:3)</PresentationFormat>
  <Paragraphs>8</Paragraphs>
  <Slides>1</Slides>
  <Notes>1</Notes>
  <HiddenSlides>0</HiddenSlides>
  <MMClips>0</MMClips>
  <ScaleCrop>false</ScaleCrop>
  <HeadingPairs>
    <vt:vector size="4" baseType="variant">
      <vt:variant>
        <vt:lpstr>Theme</vt:lpstr>
      </vt:variant>
      <vt:variant>
        <vt:i4>4</vt:i4>
      </vt:variant>
      <vt:variant>
        <vt:lpstr>Slide Titles</vt:lpstr>
      </vt:variant>
      <vt:variant>
        <vt:i4>1</vt:i4>
      </vt:variant>
    </vt:vector>
  </HeadingPairs>
  <TitlesOfParts>
    <vt:vector size="5" baseType="lpstr">
      <vt:lpstr>Blank</vt:lpstr>
      <vt:lpstr>Default with exhibit #</vt:lpstr>
      <vt:lpstr>Default with figure #</vt:lpstr>
      <vt:lpstr>Title page</vt:lpstr>
      <vt:lpstr>Exhibit 10.2 Percentage of Covered Workers in Partially or Completely  Self-Funded Plans, by Firm Size, 1999-2013</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Exhibits</dc:title>
  <dc:creator>NirmitaP</dc:creator>
  <cp:lastModifiedBy>NirmitaP</cp:lastModifiedBy>
  <cp:revision>7</cp:revision>
  <cp:lastPrinted>2013-07-31T15:36:08Z</cp:lastPrinted>
  <dcterms:created xsi:type="dcterms:W3CDTF">2013-07-24T14:29:22Z</dcterms:created>
  <dcterms:modified xsi:type="dcterms:W3CDTF">2013-08-06T21:05:00Z</dcterms:modified>
</cp:coreProperties>
</file>