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700" cmpd="sng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Sheet1!$A$1:$I$1</c:f>
              <c:strCache>
                <c:ptCount val="9"/>
                <c:pt idx="0">
                  <c:v>Less than $1,999</c:v>
                </c:pt>
                <c:pt idx="1">
                  <c:v>$2,000-$2,999</c:v>
                </c:pt>
                <c:pt idx="2">
                  <c:v>$3,000 -
$3,999</c:v>
                </c:pt>
                <c:pt idx="3">
                  <c:v>$4,000 -
$4,999</c:v>
                </c:pt>
                <c:pt idx="4">
                  <c:v>$5,000 -
$5,999</c:v>
                </c:pt>
                <c:pt idx="5">
                  <c:v>$6,000 -
$6,999</c:v>
                </c:pt>
                <c:pt idx="6">
                  <c:v>$7,000 -
$7,999</c:v>
                </c:pt>
                <c:pt idx="7">
                  <c:v>$8,000 -
$8,999</c:v>
                </c:pt>
                <c:pt idx="8">
                  <c:v>$9,000 
or More</c:v>
                </c:pt>
              </c:strCache>
            </c:strRef>
          </c:cat>
          <c:val>
            <c:numRef>
              <c:f>Sheet1!$A$2:$I$2</c:f>
              <c:numCache>
                <c:formatCode>0%</c:formatCode>
                <c:ptCount val="9"/>
                <c:pt idx="0">
                  <c:v>0.01</c:v>
                </c:pt>
                <c:pt idx="1">
                  <c:v>0.02</c:v>
                </c:pt>
                <c:pt idx="2">
                  <c:v>0.08</c:v>
                </c:pt>
                <c:pt idx="3">
                  <c:v>0.19</c:v>
                </c:pt>
                <c:pt idx="4">
                  <c:v>0.28000000000000003</c:v>
                </c:pt>
                <c:pt idx="5">
                  <c:v>0.2</c:v>
                </c:pt>
                <c:pt idx="6">
                  <c:v>0.09</c:v>
                </c:pt>
                <c:pt idx="7">
                  <c:v>0.08</c:v>
                </c:pt>
                <c:pt idx="8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3425408"/>
        <c:axId val="173426944"/>
      </c:barChart>
      <c:catAx>
        <c:axId val="173425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anchor="ctr" anchorCtr="1"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173426944"/>
        <c:crosses val="autoZero"/>
        <c:auto val="1"/>
        <c:lblAlgn val="ctr"/>
        <c:lblOffset val="100"/>
        <c:tickLblSkip val="1"/>
        <c:noMultiLvlLbl val="0"/>
      </c:catAx>
      <c:valAx>
        <c:axId val="173426944"/>
        <c:scaling>
          <c:orientation val="minMax"/>
          <c:max val="0.5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173425408"/>
        <c:crosses val="autoZero"/>
        <c:crossBetween val="between"/>
        <c:majorUnit val="0.1"/>
        <c:minorUnit val="1.000000000000000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9872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3296471"/>
              </p:ext>
            </p:extLst>
          </p:nvPr>
        </p:nvGraphicFramePr>
        <p:xfrm>
          <a:off x="272905" y="1680295"/>
          <a:ext cx="8534400" cy="4449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</a:t>
            </a:r>
            <a:r>
              <a:rPr lang="en-US" sz="1100" dirty="0" smtClean="0">
                <a:latin typeface="Calibri" pitchFamily="34" charset="0"/>
              </a:rPr>
              <a:t>OURCE</a:t>
            </a:r>
            <a:r>
              <a:rPr lang="en-US" sz="1100" dirty="0">
                <a:latin typeface="Calibri" pitchFamily="34" charset="0"/>
              </a:rPr>
              <a:t>:  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1.9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Annual Premiums for Covered Workers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with Single Coverage, </a:t>
            </a:r>
            <a:r>
              <a:rPr lang="en-US" sz="2400" dirty="0" smtClean="0">
                <a:latin typeface="Calibri" pitchFamily="34" charset="0"/>
              </a:rPr>
              <a:t>2013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endParaRPr lang="en-US" sz="2400" dirty="0">
              <a:latin typeface="Calibri" pitchFamily="34" charset="0"/>
            </a:endParaRPr>
          </a:p>
        </p:txBody>
      </p:sp>
      <p:sp>
        <p:nvSpPr>
          <p:cNvPr id="13" name="Line 3"/>
          <p:cNvSpPr>
            <a:spLocks noChangeShapeType="1"/>
          </p:cNvSpPr>
          <p:nvPr/>
        </p:nvSpPr>
        <p:spPr bwMode="auto">
          <a:xfrm flipH="1">
            <a:off x="4724400" y="2667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114800" y="2362200"/>
            <a:ext cx="1295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b="1" dirty="0">
                <a:latin typeface="Calibri" pitchFamily="34" charset="0"/>
              </a:rPr>
              <a:t>Average: </a:t>
            </a:r>
            <a:r>
              <a:rPr lang="en-US" sz="1200" b="1" dirty="0" smtClean="0">
                <a:latin typeface="Calibri" pitchFamily="34" charset="0"/>
              </a:rPr>
              <a:t>$5,884</a:t>
            </a:r>
            <a:endParaRPr lang="en-US" sz="1200" b="1" dirty="0"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7463" y="1372518"/>
            <a:ext cx="2649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Calibri" pitchFamily="34" charset="0"/>
              </a:rPr>
              <a:t>Percentage of Covered Workers:</a:t>
            </a:r>
          </a:p>
        </p:txBody>
      </p:sp>
    </p:spTree>
    <p:extLst>
      <p:ext uri="{BB962C8B-B14F-4D97-AF65-F5344CB8AC3E}">
        <p14:creationId xmlns:p14="http://schemas.microsoft.com/office/powerpoint/2010/main" val="284901210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1.9 Distribution of Annual Premiums for Covered Workers  with Single Coverage, 2013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1.9 Distribution of Annual Premiums for Covered Workers  with Single Coverage, 2013 </dc:title>
  <dc:creator>NirmitaP</dc:creator>
  <cp:lastModifiedBy>NirmitaP</cp:lastModifiedBy>
  <cp:revision>1</cp:revision>
  <dcterms:created xsi:type="dcterms:W3CDTF">2013-08-06T19:06:38Z</dcterms:created>
  <dcterms:modified xsi:type="dcterms:W3CDTF">2013-08-06T19:06:38Z</dcterms:modified>
</cp:coreProperties>
</file>