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559177888022679E-2"/>
          <c:y val="2.7777777777777776E-2"/>
          <c:w val="0.66265060240963858"/>
          <c:h val="0.8914141414141414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Less than 80%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Sheet1!$B$2:$C$2</c:f>
              <c:numCache>
                <c:formatCode>0%;[Black]0%</c:formatCode>
                <c:ptCount val="2"/>
                <c:pt idx="0">
                  <c:v>-0.15</c:v>
                </c:pt>
                <c:pt idx="1">
                  <c:v>-0.18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80% to Less Than 90%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Sheet1!$B$3:$C$3</c:f>
              <c:numCache>
                <c:formatCode>0%;[Black]0%</c:formatCode>
                <c:ptCount val="2"/>
                <c:pt idx="0">
                  <c:v>-0.15</c:v>
                </c:pt>
                <c:pt idx="1">
                  <c:v>-0.15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90% to Less Than Average</c:v>
                </c:pt>
              </c:strCache>
            </c:strRef>
          </c:tx>
          <c:spPr>
            <a:solidFill>
              <a:srgbClr val="E05C26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Sheet1!$B$4:$C$4</c:f>
              <c:numCache>
                <c:formatCode>0%;[Black]0%</c:formatCode>
                <c:ptCount val="2"/>
                <c:pt idx="0">
                  <c:v>-0.21</c:v>
                </c:pt>
                <c:pt idx="1">
                  <c:v>-0.22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Average to Less Than 110%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Sheet1!$B$5:$C$5</c:f>
              <c:numCache>
                <c:formatCode>0%</c:formatCode>
                <c:ptCount val="2"/>
                <c:pt idx="0">
                  <c:v>0.17</c:v>
                </c:pt>
                <c:pt idx="1">
                  <c:v>0.12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110% to Less Than 120%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Sheet1!$B$6:$C$6</c:f>
              <c:numCache>
                <c:formatCode>0%</c:formatCode>
                <c:ptCount val="2"/>
                <c:pt idx="0">
                  <c:v>0.11</c:v>
                </c:pt>
                <c:pt idx="1">
                  <c:v>0.11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120% or More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Sheet1!$B$7:$C$7</c:f>
              <c:numCache>
                <c:formatCode>0%</c:formatCode>
                <c:ptCount val="2"/>
                <c:pt idx="0">
                  <c:v>0.21</c:v>
                </c:pt>
                <c:pt idx="1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746432"/>
        <c:axId val="180068352"/>
      </c:barChart>
      <c:catAx>
        <c:axId val="173746432"/>
        <c:scaling>
          <c:orientation val="minMax"/>
        </c:scaling>
        <c:delete val="1"/>
        <c:axPos val="l"/>
        <c:majorTickMark val="out"/>
        <c:minorTickMark val="none"/>
        <c:tickLblPos val="nextTo"/>
        <c:crossAx val="180068352"/>
        <c:crosses val="autoZero"/>
        <c:auto val="1"/>
        <c:lblAlgn val="ctr"/>
        <c:lblOffset val="100"/>
        <c:noMultiLvlLbl val="0"/>
      </c:catAx>
      <c:valAx>
        <c:axId val="180068352"/>
        <c:scaling>
          <c:orientation val="minMax"/>
          <c:max val="0.5"/>
          <c:min val="-0.60000000000000009"/>
        </c:scaling>
        <c:delete val="1"/>
        <c:axPos val="b"/>
        <c:numFmt formatCode="0%;[Black]0%" sourceLinked="1"/>
        <c:majorTickMark val="out"/>
        <c:minorTickMark val="none"/>
        <c:tickLblPos val="nextTo"/>
        <c:crossAx val="173746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5115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4771364"/>
              </p:ext>
            </p:extLst>
          </p:nvPr>
        </p:nvGraphicFramePr>
        <p:xfrm>
          <a:off x="92075" y="1295400"/>
          <a:ext cx="895985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NOTE: The average annual premium is $</a:t>
            </a:r>
            <a:r>
              <a:rPr lang="en-US" sz="1100" dirty="0" smtClean="0">
                <a:latin typeface="Calibri" pitchFamily="34" charset="0"/>
              </a:rPr>
              <a:t>5,884 </a:t>
            </a:r>
            <a:r>
              <a:rPr lang="en-US" sz="1100" dirty="0">
                <a:latin typeface="Calibri" pitchFamily="34" charset="0"/>
              </a:rPr>
              <a:t>for single coverage and $</a:t>
            </a:r>
            <a:r>
              <a:rPr lang="en-US" sz="1100" dirty="0" smtClean="0">
                <a:latin typeface="Calibri" pitchFamily="34" charset="0"/>
              </a:rPr>
              <a:t>16,351 </a:t>
            </a:r>
            <a:r>
              <a:rPr lang="en-US" sz="1100" dirty="0">
                <a:latin typeface="Calibri" pitchFamily="34" charset="0"/>
              </a:rPr>
              <a:t>for family coverage.  The premium distribution is relative to the average single or family premium.  For example, $</a:t>
            </a:r>
            <a:r>
              <a:rPr lang="en-US" sz="1100" dirty="0" smtClean="0">
                <a:latin typeface="Calibri" pitchFamily="34" charset="0"/>
              </a:rPr>
              <a:t>4,707 </a:t>
            </a:r>
            <a:r>
              <a:rPr lang="en-US" sz="1100" dirty="0">
                <a:latin typeface="Calibri" pitchFamily="34" charset="0"/>
              </a:rPr>
              <a:t>is 80% of the average single premium, $</a:t>
            </a:r>
            <a:r>
              <a:rPr lang="en-US" sz="1100" dirty="0" smtClean="0">
                <a:latin typeface="Calibri" pitchFamily="34" charset="0"/>
              </a:rPr>
              <a:t>5,296 </a:t>
            </a:r>
            <a:r>
              <a:rPr lang="en-US" sz="1100" dirty="0">
                <a:latin typeface="Calibri" pitchFamily="34" charset="0"/>
              </a:rPr>
              <a:t>is 90% of the average single premium, $</a:t>
            </a:r>
            <a:r>
              <a:rPr lang="en-US" sz="1100" dirty="0" smtClean="0">
                <a:latin typeface="Calibri" pitchFamily="34" charset="0"/>
              </a:rPr>
              <a:t>6,473 </a:t>
            </a:r>
            <a:r>
              <a:rPr lang="en-US" sz="1100" dirty="0">
                <a:latin typeface="Calibri" pitchFamily="34" charset="0"/>
              </a:rPr>
              <a:t>is 110% of the average single premium, and </a:t>
            </a:r>
            <a:r>
              <a:rPr lang="en-US" sz="1100" dirty="0" smtClean="0">
                <a:latin typeface="Calibri" pitchFamily="34" charset="0"/>
              </a:rPr>
              <a:t>$7,061 </a:t>
            </a:r>
            <a:r>
              <a:rPr lang="en-US" sz="1100" dirty="0">
                <a:latin typeface="Calibri" pitchFamily="34" charset="0"/>
              </a:rPr>
              <a:t>is 120% of the average single premium.  The same break points relative to the average are used for the distribution for family coverage.   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latin typeface="Calibri" pitchFamily="34" charset="0"/>
              </a:rPr>
              <a:t>SOURCE: Kaiser/HRET </a:t>
            </a:r>
            <a:r>
              <a:rPr lang="en-US" sz="1100" dirty="0">
                <a:latin typeface="Calibri" pitchFamily="34" charset="0"/>
              </a:rPr>
              <a:t>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Exhibit 1.7  </a:t>
            </a:r>
            <a:br>
              <a:rPr lang="en-US" sz="2400" dirty="0" smtClean="0"/>
            </a:br>
            <a:r>
              <a:rPr lang="en-US" sz="2400" dirty="0" smtClean="0"/>
              <a:t>Distribution of Annual Premiums for Single and Family Coverage Relative to the Average Annual Single or Family Premium, 2013</a:t>
            </a:r>
            <a:endParaRPr lang="en-US" sz="2400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3460899" y="1780401"/>
            <a:ext cx="0" cy="138668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60899" y="3779837"/>
            <a:ext cx="0" cy="14617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124199" y="5302656"/>
            <a:ext cx="7176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>
                <a:latin typeface="Calibri" pitchFamily="34" charset="0"/>
              </a:rPr>
              <a:t>$</a:t>
            </a:r>
            <a:r>
              <a:rPr lang="en-US" sz="1200" b="1" dirty="0" smtClean="0">
                <a:latin typeface="Calibri" pitchFamily="34" charset="0"/>
              </a:rPr>
              <a:t>16,351</a:t>
            </a:r>
            <a:endParaRPr lang="en-US" sz="1200" b="1" dirty="0">
              <a:latin typeface="Calibri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156099" y="3142436"/>
            <a:ext cx="6539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 smtClean="0">
                <a:latin typeface="Calibri" pitchFamily="34" charset="0"/>
              </a:rPr>
              <a:t>$5,884</a:t>
            </a:r>
            <a:endParaRPr lang="en-US" sz="1200" b="1" dirty="0">
              <a:latin typeface="Calibri" pitchFamily="34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1628" y="3048000"/>
            <a:ext cx="8382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 smtClean="0">
                <a:latin typeface="Calibri" pitchFamily="34" charset="0"/>
              </a:rPr>
              <a:t>&lt;$4,707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908698" y="3048000"/>
            <a:ext cx="9144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 smtClean="0">
                <a:latin typeface="Calibri" pitchFamily="34" charset="0"/>
              </a:rPr>
              <a:t>&gt;=$7,061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685800" y="5181600"/>
            <a:ext cx="9144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>
                <a:latin typeface="Calibri" pitchFamily="34" charset="0"/>
              </a:rPr>
              <a:t>&lt;$</a:t>
            </a:r>
            <a:r>
              <a:rPr lang="en-US" sz="1200" dirty="0" smtClean="0">
                <a:latin typeface="Calibri" pitchFamily="34" charset="0"/>
              </a:rPr>
              <a:t>13,081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5105400" y="5181600"/>
            <a:ext cx="9144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>
                <a:latin typeface="Calibri" pitchFamily="34" charset="0"/>
              </a:rPr>
              <a:t>&gt;=$</a:t>
            </a:r>
            <a:r>
              <a:rPr lang="en-US" sz="1200" dirty="0" smtClean="0">
                <a:latin typeface="Calibri" pitchFamily="34" charset="0"/>
              </a:rPr>
              <a:t>19,622</a:t>
            </a:r>
            <a:endParaRPr lang="en-US" sz="1200" dirty="0">
              <a:latin typeface="Calibri" pitchFamily="34" charset="0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6553200" y="2449830"/>
            <a:ext cx="2209800" cy="1969770"/>
            <a:chOff x="6324600" y="2362200"/>
            <a:chExt cx="2514600" cy="1969770"/>
          </a:xfrm>
        </p:grpSpPr>
        <p:sp>
          <p:nvSpPr>
            <p:cNvPr id="71" name="Rectangle 70"/>
            <p:cNvSpPr/>
            <p:nvPr/>
          </p:nvSpPr>
          <p:spPr>
            <a:xfrm>
              <a:off x="6400800" y="2362200"/>
              <a:ext cx="2438400" cy="19697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spcBef>
                  <a:spcPts val="600"/>
                </a:spcBef>
                <a:spcAft>
                  <a:spcPts val="600"/>
                </a:spcAft>
              </a:pPr>
              <a:r>
                <a:rPr lang="en-US" sz="1200" b="1" dirty="0" smtClean="0">
                  <a:latin typeface="Calibri" pitchFamily="34" charset="0"/>
                </a:rPr>
                <a:t>Less than 80%</a:t>
              </a:r>
            </a:p>
            <a:p>
              <a:pPr algn="l">
                <a:spcBef>
                  <a:spcPts val="600"/>
                </a:spcBef>
                <a:spcAft>
                  <a:spcPts val="600"/>
                </a:spcAft>
              </a:pPr>
              <a:r>
                <a:rPr lang="en-US" sz="1200" b="1" dirty="0" smtClean="0">
                  <a:latin typeface="Calibri" pitchFamily="34" charset="0"/>
                </a:rPr>
                <a:t>80% to Less Than 90%</a:t>
              </a:r>
            </a:p>
            <a:p>
              <a:pPr algn="l">
                <a:spcBef>
                  <a:spcPts val="600"/>
                </a:spcBef>
                <a:spcAft>
                  <a:spcPts val="600"/>
                </a:spcAft>
              </a:pPr>
              <a:r>
                <a:rPr lang="en-US" sz="1200" b="1" dirty="0" smtClean="0">
                  <a:latin typeface="Calibri" pitchFamily="34" charset="0"/>
                </a:rPr>
                <a:t>90% to Less Than Average</a:t>
              </a:r>
            </a:p>
            <a:p>
              <a:pPr algn="l">
                <a:spcBef>
                  <a:spcPts val="600"/>
                </a:spcBef>
                <a:spcAft>
                  <a:spcPts val="600"/>
                </a:spcAft>
              </a:pPr>
              <a:r>
                <a:rPr lang="en-US" sz="1200" b="1" dirty="0" smtClean="0">
                  <a:latin typeface="Calibri" pitchFamily="34" charset="0"/>
                </a:rPr>
                <a:t>Average to Less Than 110%</a:t>
              </a:r>
            </a:p>
            <a:p>
              <a:pPr algn="l">
                <a:spcBef>
                  <a:spcPts val="600"/>
                </a:spcBef>
                <a:spcAft>
                  <a:spcPts val="600"/>
                </a:spcAft>
              </a:pPr>
              <a:r>
                <a:rPr lang="en-US" sz="1200" b="1" dirty="0" smtClean="0">
                  <a:latin typeface="Calibri" pitchFamily="34" charset="0"/>
                </a:rPr>
                <a:t>110% to Less Than 120%</a:t>
              </a:r>
            </a:p>
            <a:p>
              <a:pPr algn="l">
                <a:spcBef>
                  <a:spcPts val="600"/>
                </a:spcBef>
                <a:spcAft>
                  <a:spcPts val="600"/>
                </a:spcAft>
              </a:pPr>
              <a:r>
                <a:rPr lang="en-US" sz="1200" b="1" dirty="0" smtClean="0">
                  <a:latin typeface="Calibri" pitchFamily="34" charset="0"/>
                </a:rPr>
                <a:t>120% or More</a:t>
              </a:r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6324600" y="2438400"/>
              <a:ext cx="109728" cy="109728"/>
            </a:xfrm>
            <a:prstGeom prst="rect">
              <a:avLst/>
            </a:prstGeom>
            <a:solidFill>
              <a:srgbClr val="E05C2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6324600" y="2785872"/>
              <a:ext cx="109728" cy="109728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6324600" y="3124200"/>
              <a:ext cx="109728" cy="109728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6324600" y="3471672"/>
              <a:ext cx="109728" cy="109728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6324600" y="3776472"/>
              <a:ext cx="109728" cy="109728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6324600" y="4114800"/>
              <a:ext cx="109728" cy="10972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6200" y="1673423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Calibri" pitchFamily="34" charset="0"/>
                <a:cs typeface="Meta Offc Pro"/>
              </a:rPr>
              <a:t>Single Coverage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" y="3730823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Calibri" pitchFamily="34" charset="0"/>
                <a:cs typeface="Meta Offc Pro"/>
              </a:rPr>
              <a:t>Family Coverage</a:t>
            </a:r>
          </a:p>
        </p:txBody>
      </p:sp>
    </p:spTree>
    <p:extLst>
      <p:ext uri="{BB962C8B-B14F-4D97-AF65-F5344CB8AC3E}">
        <p14:creationId xmlns:p14="http://schemas.microsoft.com/office/powerpoint/2010/main" val="154090106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160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1.7   Distribution of Annual Premiums for Single and Family Coverage Relative to the Average Annual Single or Family Premium,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1.7   Distribution of Annual Premiums for Single and Family Coverage Relative to the Average Annual Single or Family Premium, 2013</dc:title>
  <dc:creator>NirmitaP</dc:creator>
  <cp:lastModifiedBy>NirmitaP</cp:lastModifiedBy>
  <cp:revision>1</cp:revision>
  <dcterms:created xsi:type="dcterms:W3CDTF">2013-08-06T19:06:39Z</dcterms:created>
  <dcterms:modified xsi:type="dcterms:W3CDTF">2013-08-06T19:06:40Z</dcterms:modified>
</cp:coreProperties>
</file>