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0132424091921182E-2"/>
          <c:y val="6.2320175922519899E-2"/>
          <c:w val="0.90986754911076717"/>
          <c:h val="0.83635173160016341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ln>
              <a:solidFill>
                <a:schemeClr val="accent4"/>
              </a:solidFill>
            </a:ln>
          </c:spPr>
          <c:marker>
            <c:symbol val="diamond"/>
            <c:size val="5"/>
            <c:spPr>
              <a:solidFill>
                <a:schemeClr val="accent4"/>
              </a:solidFill>
              <a:ln>
                <a:noFill/>
              </a:ln>
            </c:spPr>
          </c:marker>
          <c:dLbls>
            <c:dLbl>
              <c:idx val="1"/>
              <c:layout>
                <c:manualLayout>
                  <c:x val="-4.3082411701748126E-2"/>
                  <c:y val="5.4952395718854352E-2"/>
                </c:manualLayout>
              </c:layout>
              <c:tx>
                <c:rich>
                  <a:bodyPr/>
                  <a:lstStyle/>
                  <a:p>
                    <a:pPr algn="ctr">
                      <a:defRPr lang="en-US" sz="1100" b="0" i="0" u="none" strike="noStrike" kern="1200" baseline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+mn-cs"/>
                      </a:defRPr>
                    </a:pPr>
                    <a:r>
                      <a:rPr lang="en-US" sz="1100" dirty="0">
                        <a:solidFill>
                          <a:schemeClr val="tx1"/>
                        </a:solidFill>
                      </a:rPr>
                      <a:t>$</a:t>
                    </a:r>
                    <a:r>
                      <a:rPr lang="en-US" sz="1100" dirty="0" smtClean="0">
                        <a:solidFill>
                          <a:schemeClr val="tx1"/>
                        </a:solidFill>
                      </a:rPr>
                      <a:t>6,521*</a:t>
                    </a:r>
                    <a:endParaRPr lang="en-US" dirty="0">
                      <a:solidFill>
                        <a:srgbClr val="FF0000"/>
                      </a:solidFill>
                    </a:endParaRPr>
                  </a:p>
                </c:rich>
              </c:tx>
              <c:spPr>
                <a:noFill/>
              </c:sp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pPr algn="ctr">
                      <a:defRPr lang="en-US" sz="1100" b="0" i="0" u="none" strike="noStrike" kern="1200" baseline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+mn-cs"/>
                      </a:defRPr>
                    </a:pPr>
                    <a:r>
                      <a:rPr lang="en-US" sz="1100" dirty="0">
                        <a:solidFill>
                          <a:schemeClr val="tx1"/>
                        </a:solidFill>
                      </a:rPr>
                      <a:t>$</a:t>
                    </a:r>
                    <a:r>
                      <a:rPr lang="en-US" sz="1100" dirty="0" smtClean="0">
                        <a:solidFill>
                          <a:schemeClr val="tx1"/>
                        </a:solidFill>
                      </a:rPr>
                      <a:t>6,959*</a:t>
                    </a:r>
                    <a:endParaRPr lang="en-US" dirty="0">
                      <a:solidFill>
                        <a:srgbClr val="FF0000"/>
                      </a:solidFill>
                    </a:endParaRPr>
                  </a:p>
                </c:rich>
              </c:tx>
              <c:spPr>
                <a:noFill/>
              </c:sp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pPr algn="ctr">
                      <a:defRPr lang="en-US" sz="1100" b="0" i="0" u="none" strike="noStrike" kern="1200" baseline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+mn-cs"/>
                      </a:defRPr>
                    </a:pPr>
                    <a:r>
                      <a:rPr lang="en-US" sz="1100" dirty="0">
                        <a:solidFill>
                          <a:schemeClr val="tx1"/>
                        </a:solidFill>
                      </a:rPr>
                      <a:t>$</a:t>
                    </a:r>
                    <a:r>
                      <a:rPr lang="en-US" sz="1100" dirty="0" smtClean="0">
                        <a:solidFill>
                          <a:schemeClr val="tx1"/>
                        </a:solidFill>
                      </a:rPr>
                      <a:t>8,946*</a:t>
                    </a:r>
                    <a:endParaRPr lang="en-US" dirty="0">
                      <a:solidFill>
                        <a:srgbClr val="FF0000"/>
                      </a:solidFill>
                    </a:endParaRPr>
                  </a:p>
                </c:rich>
              </c:tx>
              <c:spPr>
                <a:noFill/>
              </c:sp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pPr algn="ctr">
                      <a:defRPr lang="en-US" sz="1100" b="0" i="0" u="none" strike="noStrike" kern="1200" baseline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+mn-cs"/>
                      </a:defRPr>
                    </a:pPr>
                    <a:r>
                      <a:rPr lang="en-US" sz="1100" dirty="0">
                        <a:solidFill>
                          <a:schemeClr val="tx1"/>
                        </a:solidFill>
                      </a:rPr>
                      <a:t>$</a:t>
                    </a:r>
                    <a:r>
                      <a:rPr lang="en-US" sz="1100" dirty="0" smtClean="0">
                        <a:solidFill>
                          <a:schemeClr val="tx1"/>
                        </a:solidFill>
                      </a:rPr>
                      <a:t>9,737*</a:t>
                    </a:r>
                    <a:endParaRPr lang="en-US" dirty="0">
                      <a:solidFill>
                        <a:srgbClr val="FF0000"/>
                      </a:solidFill>
                    </a:endParaRPr>
                  </a:p>
                </c:rich>
              </c:tx>
              <c:spPr>
                <a:noFill/>
              </c:sp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5.0792036653641626E-2"/>
                  <c:y val="4.65462702268772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4.6510909290102563E-2"/>
                  <c:y val="4.6546270226877205E-2"/>
                </c:manualLayout>
              </c:layout>
              <c:tx>
                <c:rich>
                  <a:bodyPr anchor="ctr" anchorCtr="1"/>
                  <a:lstStyle/>
                  <a:p>
                    <a:pPr algn="ctr">
                      <a:defRPr lang="en-US" sz="1100" b="0" i="0" u="none" strike="noStrike" kern="1200" baseline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+mn-cs"/>
                      </a:defRPr>
                    </a:pPr>
                    <a:r>
                      <a:rPr lang="en-US" sz="1100" dirty="0">
                        <a:solidFill>
                          <a:schemeClr val="tx1"/>
                        </a:solidFill>
                      </a:rPr>
                      <a:t>$</a:t>
                    </a:r>
                    <a:r>
                      <a:rPr lang="en-US" sz="1100" dirty="0" smtClean="0">
                        <a:solidFill>
                          <a:schemeClr val="tx1"/>
                        </a:solidFill>
                      </a:rPr>
                      <a:t>11,306*</a:t>
                    </a:r>
                    <a:endParaRPr lang="en-US" dirty="0">
                      <a:solidFill>
                        <a:srgbClr val="FF0000"/>
                      </a:solidFill>
                    </a:endParaRPr>
                  </a:p>
                </c:rich>
              </c:tx>
              <c:spPr>
                <a:noFill/>
              </c:sp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4.2468783446307529E-2"/>
                  <c:y val="3.3401348813841623E-2"/>
                </c:manualLayout>
              </c:layout>
              <c:tx>
                <c:rich>
                  <a:bodyPr/>
                  <a:lstStyle/>
                  <a:p>
                    <a:pPr algn="ctr">
                      <a:defRPr lang="en-US" sz="1100" b="0" i="0" u="none" strike="noStrike" kern="1200" baseline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+mn-cs"/>
                      </a:defRPr>
                    </a:pPr>
                    <a:r>
                      <a:rPr lang="en-US" sz="1100" dirty="0">
                        <a:solidFill>
                          <a:schemeClr val="tx1"/>
                        </a:solidFill>
                      </a:rPr>
                      <a:t>$</a:t>
                    </a:r>
                    <a:r>
                      <a:rPr lang="en-US" sz="1100" dirty="0" smtClean="0">
                        <a:solidFill>
                          <a:schemeClr val="tx1"/>
                        </a:solidFill>
                      </a:rPr>
                      <a:t>12,091</a:t>
                    </a:r>
                    <a:endParaRPr lang="en-US" dirty="0"/>
                  </a:p>
                </c:rich>
              </c:tx>
              <c:spPr>
                <a:noFill/>
              </c:sp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4.1658964944758285E-2"/>
                  <c:y val="3.1291537175390308E-2"/>
                </c:manualLayout>
              </c:layout>
              <c:tx>
                <c:rich>
                  <a:bodyPr/>
                  <a:lstStyle/>
                  <a:p>
                    <a:pPr algn="ctr">
                      <a:defRPr lang="en-US" sz="1100" b="0" i="0" u="none" strike="noStrike" kern="1200" baseline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+mn-cs"/>
                      </a:defRPr>
                    </a:pPr>
                    <a:r>
                      <a:rPr lang="en-US" sz="1100" dirty="0">
                        <a:solidFill>
                          <a:schemeClr val="tx1"/>
                        </a:solidFill>
                      </a:rPr>
                      <a:t>$</a:t>
                    </a:r>
                    <a:r>
                      <a:rPr lang="en-US" sz="1100" dirty="0" smtClean="0">
                        <a:solidFill>
                          <a:schemeClr val="tx1"/>
                        </a:solidFill>
                      </a:rPr>
                      <a:t>12,696</a:t>
                    </a:r>
                    <a:endParaRPr lang="en-US" dirty="0">
                      <a:solidFill>
                        <a:srgbClr val="FF0000"/>
                      </a:solidFill>
                    </a:endParaRPr>
                  </a:p>
                </c:rich>
              </c:tx>
              <c:spPr>
                <a:noFill/>
              </c:sp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rich>
                  <a:bodyPr/>
                  <a:lstStyle/>
                  <a:p>
                    <a:pPr algn="ctr">
                      <a:defRPr lang="en-US" sz="1100" b="0" i="0" u="none" strike="noStrike" kern="1200" baseline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+mn-cs"/>
                      </a:defRPr>
                    </a:pPr>
                    <a:r>
                      <a:rPr lang="en-US" sz="1100" dirty="0">
                        <a:solidFill>
                          <a:schemeClr val="tx1"/>
                        </a:solidFill>
                      </a:rPr>
                      <a:t>$</a:t>
                    </a:r>
                    <a:r>
                      <a:rPr lang="en-US" sz="1100" dirty="0" smtClean="0">
                        <a:solidFill>
                          <a:schemeClr val="tx1"/>
                        </a:solidFill>
                      </a:rPr>
                      <a:t>13,250</a:t>
                    </a:r>
                    <a:endParaRPr lang="en-US" dirty="0"/>
                  </a:p>
                </c:rich>
              </c:tx>
              <c:spPr>
                <a:noFill/>
              </c:sp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4.7845137802298439E-2"/>
                  <c:y val="5.23234114362472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0"/>
                  <c:y val="2.5514395966020273E-2"/>
                </c:manualLayout>
              </c:layout>
              <c:tx>
                <c:rich>
                  <a:bodyPr/>
                  <a:lstStyle/>
                  <a:p>
                    <a:pPr algn="ctr">
                      <a:defRPr lang="en-US" sz="1100" b="0" i="0" u="none" strike="noStrike" kern="1200" baseline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+mn-cs"/>
                      </a:defRPr>
                    </a:pPr>
                    <a:r>
                      <a:rPr lang="en-US" sz="1100" b="0" i="0" u="none" strike="noStrike" kern="1200" baseline="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+mn-cs"/>
                      </a:rPr>
                      <a:t>$</a:t>
                    </a:r>
                    <a:r>
                      <a:rPr lang="en-US" sz="1100" b="0" i="0" u="none" strike="noStrike" kern="1200" baseline="0" dirty="0" smtClean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+mn-cs"/>
                      </a:rPr>
                      <a:t>15,581</a:t>
                    </a:r>
                    <a:endParaRPr lang="en-US" dirty="0"/>
                  </a:p>
                </c:rich>
              </c:tx>
              <c:spPr>
                <a:noFill/>
              </c:sp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Sheet1!$B$1:$P$1</c:f>
              <c:strCache>
                <c:ptCount val="15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</c:strCache>
            </c:strRef>
          </c:cat>
          <c:val>
            <c:numRef>
              <c:f>Sheet1!$B$2:$P$2</c:f>
              <c:numCache>
                <c:formatCode>"$"#,##0"*"</c:formatCode>
                <c:ptCount val="15"/>
                <c:pt idx="0" formatCode="&quot;$&quot;#,##0">
                  <c:v>5683</c:v>
                </c:pt>
                <c:pt idx="1">
                  <c:v>6521</c:v>
                </c:pt>
                <c:pt idx="2">
                  <c:v>6959</c:v>
                </c:pt>
                <c:pt idx="3">
                  <c:v>7781</c:v>
                </c:pt>
                <c:pt idx="4">
                  <c:v>8946</c:v>
                </c:pt>
                <c:pt idx="5">
                  <c:v>9737</c:v>
                </c:pt>
                <c:pt idx="6">
                  <c:v>10587</c:v>
                </c:pt>
                <c:pt idx="7">
                  <c:v>11306</c:v>
                </c:pt>
                <c:pt idx="8" formatCode="&quot;$&quot;#,##0">
                  <c:v>11835</c:v>
                </c:pt>
                <c:pt idx="9" formatCode="&quot;$&quot;#,##0">
                  <c:v>12091</c:v>
                </c:pt>
                <c:pt idx="10" formatCode="&quot;$&quot;#,##0">
                  <c:v>12696</c:v>
                </c:pt>
                <c:pt idx="11" formatCode="&quot;$&quot;#,##0">
                  <c:v>13250</c:v>
                </c:pt>
                <c:pt idx="12">
                  <c:v>14098</c:v>
                </c:pt>
                <c:pt idx="13">
                  <c:v>15253</c:v>
                </c:pt>
                <c:pt idx="14">
                  <c:v>15581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diamond"/>
            <c:size val="5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Lbl>
              <c:idx val="1"/>
              <c:layout/>
              <c:tx>
                <c:rich>
                  <a:bodyPr/>
                  <a:lstStyle/>
                  <a:p>
                    <a:pPr algn="ctr">
                      <a:defRPr lang="en-US" sz="1100" b="0" i="0" u="none" strike="noStrike" kern="1200" baseline="0">
                        <a:solidFill>
                          <a:srgbClr val="000000"/>
                        </a:solidFill>
                        <a:latin typeface="Calibri" pitchFamily="34" charset="0"/>
                        <a:ea typeface="+mn-ea"/>
                        <a:cs typeface="+mn-cs"/>
                      </a:defRPr>
                    </a:pPr>
                    <a:r>
                      <a:rPr lang="en-US" sz="1100" dirty="0"/>
                      <a:t>$</a:t>
                    </a:r>
                    <a:r>
                      <a:rPr lang="en-US" sz="1100" dirty="0" smtClean="0"/>
                      <a:t>6,395*</a:t>
                    </a:r>
                    <a:endParaRPr lang="en-US" dirty="0"/>
                  </a:p>
                </c:rich>
              </c:tx>
              <c:spPr>
                <a:noFill/>
              </c:sp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pPr algn="ctr">
                      <a:defRPr lang="en-US" sz="1100" b="0" i="0" u="none" strike="noStrike" kern="1200" baseline="0">
                        <a:solidFill>
                          <a:srgbClr val="000000"/>
                        </a:solidFill>
                        <a:latin typeface="Calibri" pitchFamily="34" charset="0"/>
                        <a:ea typeface="+mn-ea"/>
                        <a:cs typeface="+mn-cs"/>
                      </a:defRPr>
                    </a:pPr>
                    <a:r>
                      <a:rPr lang="en-US" sz="1100" dirty="0"/>
                      <a:t>$</a:t>
                    </a:r>
                    <a:r>
                      <a:rPr lang="en-US" sz="1100" dirty="0" smtClean="0"/>
                      <a:t>7,113*</a:t>
                    </a:r>
                    <a:endParaRPr lang="en-US" dirty="0"/>
                  </a:p>
                </c:rich>
              </c:tx>
              <c:spPr>
                <a:noFill/>
              </c:sp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pPr algn="ctr">
                      <a:defRPr lang="en-US" sz="1100" b="0" i="0" u="none" strike="noStrike" kern="1200" baseline="0">
                        <a:solidFill>
                          <a:srgbClr val="000000"/>
                        </a:solidFill>
                        <a:latin typeface="Calibri" pitchFamily="34" charset="0"/>
                        <a:ea typeface="+mn-ea"/>
                        <a:cs typeface="+mn-cs"/>
                      </a:defRPr>
                    </a:pPr>
                    <a:r>
                      <a:rPr lang="en-US" sz="1100" dirty="0"/>
                      <a:t>$</a:t>
                    </a:r>
                    <a:r>
                      <a:rPr lang="en-US" sz="1100" dirty="0" smtClean="0"/>
                      <a:t>9,127*</a:t>
                    </a:r>
                    <a:endParaRPr lang="en-US" dirty="0"/>
                  </a:p>
                </c:rich>
              </c:tx>
              <c:spPr>
                <a:noFill/>
              </c:sp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pPr algn="ctr">
                      <a:defRPr lang="en-US" sz="1100" b="0" i="0" u="none" strike="noStrike" kern="1200" baseline="0">
                        <a:solidFill>
                          <a:srgbClr val="000000"/>
                        </a:solidFill>
                        <a:latin typeface="Calibri" pitchFamily="34" charset="0"/>
                        <a:ea typeface="+mn-ea"/>
                        <a:cs typeface="+mn-cs"/>
                      </a:defRPr>
                    </a:pPr>
                    <a:r>
                      <a:rPr lang="en-US" sz="1100" dirty="0"/>
                      <a:t>$</a:t>
                    </a:r>
                    <a:r>
                      <a:rPr lang="en-US" sz="1100" dirty="0" smtClean="0"/>
                      <a:t>10,046*</a:t>
                    </a:r>
                    <a:endParaRPr lang="en-US" dirty="0"/>
                  </a:p>
                </c:rich>
              </c:tx>
              <c:spPr>
                <a:noFill/>
              </c:sp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5.4345372365379105E-2"/>
                  <c:y val="-3.39205214579974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pPr algn="ctr">
                      <a:defRPr lang="en-US" sz="1100" b="0" i="0" u="none" strike="noStrike" kern="1200" baseline="0">
                        <a:solidFill>
                          <a:srgbClr val="000000"/>
                        </a:solidFill>
                        <a:latin typeface="Calibri" pitchFamily="34" charset="0"/>
                        <a:ea typeface="+mn-ea"/>
                        <a:cs typeface="+mn-cs"/>
                      </a:defRPr>
                    </a:pPr>
                    <a:r>
                      <a:rPr lang="en-US" sz="1100" dirty="0"/>
                      <a:t>$</a:t>
                    </a:r>
                    <a:r>
                      <a:rPr lang="en-US" sz="1100" dirty="0" smtClean="0"/>
                      <a:t>11,575*</a:t>
                    </a:r>
                    <a:endParaRPr lang="en-US" dirty="0"/>
                  </a:p>
                </c:rich>
              </c:tx>
              <c:spPr>
                <a:noFill/>
              </c:sp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rich>
                  <a:bodyPr/>
                  <a:lstStyle/>
                  <a:p>
                    <a:pPr algn="ctr">
                      <a:defRPr lang="en-US" sz="1100" b="0" i="0" u="none" strike="noStrike" kern="1200" baseline="0">
                        <a:solidFill>
                          <a:srgbClr val="000000"/>
                        </a:solidFill>
                        <a:latin typeface="Calibri" pitchFamily="34" charset="0"/>
                        <a:ea typeface="+mn-ea"/>
                        <a:cs typeface="+mn-cs"/>
                      </a:defRPr>
                    </a:pPr>
                    <a:r>
                      <a:rPr lang="en-US" sz="1100" dirty="0"/>
                      <a:t>$</a:t>
                    </a:r>
                    <a:r>
                      <a:rPr lang="en-US" sz="1100" dirty="0" smtClean="0"/>
                      <a:t>12,233*</a:t>
                    </a:r>
                    <a:endParaRPr lang="en-US" dirty="0"/>
                  </a:p>
                </c:rich>
              </c:tx>
              <c:spPr>
                <a:noFill/>
              </c:sp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3.961473928851543E-2"/>
                  <c:y val="-6.2319968915883449E-2"/>
                </c:manualLayout>
              </c:layout>
              <c:tx>
                <c:rich>
                  <a:bodyPr/>
                  <a:lstStyle/>
                  <a:p>
                    <a:pPr algn="ctr">
                      <a:defRPr lang="en-US" sz="1100" b="0" i="0" u="none" strike="noStrike" kern="1200" baseline="0">
                        <a:solidFill>
                          <a:srgbClr val="000000"/>
                        </a:solidFill>
                        <a:latin typeface="Calibri" pitchFamily="34" charset="0"/>
                        <a:ea typeface="+mn-ea"/>
                        <a:cs typeface="+mn-cs"/>
                      </a:defRPr>
                    </a:pPr>
                    <a:r>
                      <a:rPr lang="en-US" sz="1100" dirty="0"/>
                      <a:t>$</a:t>
                    </a:r>
                    <a:r>
                      <a:rPr lang="en-US" sz="1100" dirty="0" smtClean="0"/>
                      <a:t>14,038</a:t>
                    </a:r>
                    <a:endParaRPr lang="en-US" dirty="0"/>
                  </a:p>
                </c:rich>
              </c:tx>
              <c:spPr>
                <a:noFill/>
              </c:sp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5.0699222711324585E-2"/>
                  <c:y val="-3.12915371753903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/>
              <c:tx>
                <c:rich>
                  <a:bodyPr/>
                  <a:lstStyle/>
                  <a:p>
                    <a:pPr algn="ctr">
                      <a:defRPr lang="en-US" sz="1100" b="0" i="0" u="none" strike="noStrike" kern="1200" baseline="0">
                        <a:solidFill>
                          <a:srgbClr val="000000"/>
                        </a:solidFill>
                        <a:latin typeface="Calibri" pitchFamily="34" charset="0"/>
                        <a:ea typeface="+mn-ea"/>
                        <a:cs typeface="+mn-cs"/>
                      </a:defRPr>
                    </a:pPr>
                    <a:r>
                      <a:rPr lang="en-US" sz="1100" dirty="0"/>
                      <a:t>$</a:t>
                    </a:r>
                    <a:r>
                      <a:rPr lang="en-US" sz="1100" dirty="0" smtClean="0"/>
                      <a:t>15,980</a:t>
                    </a:r>
                    <a:endParaRPr lang="en-US" dirty="0"/>
                  </a:p>
                </c:rich>
              </c:tx>
              <c:spPr>
                <a:noFill/>
              </c:sp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Sheet1!$B$1:$P$1</c:f>
              <c:strCache>
                <c:ptCount val="15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</c:strCache>
            </c:strRef>
          </c:cat>
          <c:val>
            <c:numRef>
              <c:f>Sheet1!$B$3:$P$3</c:f>
              <c:numCache>
                <c:formatCode>"$"#,##0"*"</c:formatCode>
                <c:ptCount val="15"/>
                <c:pt idx="0" formatCode="&quot;$&quot;#,##0">
                  <c:v>5845</c:v>
                </c:pt>
                <c:pt idx="1">
                  <c:v>6395</c:v>
                </c:pt>
                <c:pt idx="2">
                  <c:v>7113</c:v>
                </c:pt>
                <c:pt idx="3">
                  <c:v>8109</c:v>
                </c:pt>
                <c:pt idx="4">
                  <c:v>9127</c:v>
                </c:pt>
                <c:pt idx="5">
                  <c:v>10046</c:v>
                </c:pt>
                <c:pt idx="6">
                  <c:v>11025</c:v>
                </c:pt>
                <c:pt idx="7">
                  <c:v>11575</c:v>
                </c:pt>
                <c:pt idx="8">
                  <c:v>12233</c:v>
                </c:pt>
                <c:pt idx="9">
                  <c:v>12973</c:v>
                </c:pt>
                <c:pt idx="10">
                  <c:v>13704</c:v>
                </c:pt>
                <c:pt idx="11" formatCode="&quot;$&quot;#,##0">
                  <c:v>14038</c:v>
                </c:pt>
                <c:pt idx="12">
                  <c:v>15520</c:v>
                </c:pt>
                <c:pt idx="13" formatCode="&quot;$&quot;#,##0">
                  <c:v>15980</c:v>
                </c:pt>
                <c:pt idx="14">
                  <c:v>16715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557632"/>
        <c:axId val="191559168"/>
      </c:lineChart>
      <c:catAx>
        <c:axId val="1915576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0"/>
          <a:lstStyle/>
          <a:p>
            <a:pPr algn="ctr">
              <a:defRPr lang="en-US" sz="1200" b="1" i="0" u="none" strike="noStrike" kern="1200" baseline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defRPr>
            </a:pPr>
            <a:endParaRPr lang="en-US"/>
          </a:p>
        </c:txPr>
        <c:crossAx val="191559168"/>
        <c:crosses val="autoZero"/>
        <c:auto val="1"/>
        <c:lblAlgn val="ctr"/>
        <c:lblOffset val="100"/>
        <c:noMultiLvlLbl val="0"/>
      </c:catAx>
      <c:valAx>
        <c:axId val="191559168"/>
        <c:scaling>
          <c:orientation val="minMax"/>
        </c:scaling>
        <c:delete val="0"/>
        <c:axPos val="l"/>
        <c:numFmt formatCode="\$#,##0" sourceLinked="0"/>
        <c:majorTickMark val="out"/>
        <c:minorTickMark val="none"/>
        <c:tickLblPos val="nextTo"/>
        <c:txPr>
          <a:bodyPr/>
          <a:lstStyle/>
          <a:p>
            <a:pPr>
              <a:defRPr sz="1200" b="0">
                <a:latin typeface="Calibri" pitchFamily="34" charset="0"/>
              </a:defRPr>
            </a:pPr>
            <a:endParaRPr lang="en-US"/>
          </a:p>
        </c:txPr>
        <c:crossAx val="19155763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62373149128745631"/>
          <c:y val="0.725860283354824"/>
          <c:w val="0.3433324812279307"/>
          <c:h val="9.5368785427892039E-2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1200" b="1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76406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7662431"/>
              </p:ext>
            </p:extLst>
          </p:nvPr>
        </p:nvGraphicFramePr>
        <p:xfrm>
          <a:off x="152399" y="1295400"/>
          <a:ext cx="8915401" cy="4830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sz="1100" dirty="0">
                <a:latin typeface="Calibri" pitchFamily="34" charset="0"/>
              </a:rPr>
              <a:t>* Estimate is statistically different from estimate for the previous year shown (p&lt;.05).</a:t>
            </a:r>
            <a:r>
              <a:rPr lang="en-US" sz="1100" dirty="0">
                <a:solidFill>
                  <a:srgbClr val="FF0000"/>
                </a:solidFill>
                <a:latin typeface="Calibri" pitchFamily="34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en-US" sz="1100" dirty="0">
                <a:latin typeface="Calibri" pitchFamily="34" charset="0"/>
              </a:rPr>
              <a:t>SOURCE:  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1999-2013.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Exhibit 1.13</a:t>
            </a:r>
            <a:br>
              <a:rPr lang="en-US" sz="2400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Average 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Annual Premiums for Covered Workers with Family Coverage, by Firm Size,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1999-2013</a:t>
            </a:r>
            <a:r>
              <a:rPr lang="en-US" sz="2400" dirty="0">
                <a:solidFill>
                  <a:srgbClr val="C00000"/>
                </a:solidFill>
                <a:latin typeface="Calibri" pitchFamily="34" charset="0"/>
              </a:rPr>
              <a:t/>
            </a:r>
            <a:br>
              <a:rPr lang="en-US" sz="2400" dirty="0">
                <a:solidFill>
                  <a:srgbClr val="C00000"/>
                </a:solidFill>
                <a:latin typeface="Calibri" pitchFamily="34" charset="0"/>
              </a:rPr>
            </a:br>
            <a:endParaRPr lang="en-US" sz="2400" dirty="0">
              <a:solidFill>
                <a:srgbClr val="C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152210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87</Words>
  <Application>Microsoft Office PowerPoint</Application>
  <PresentationFormat>On-screen Show (4:3)</PresentationFormat>
  <Paragraphs>24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1.13 Average Annual Premiums for Covered Workers with Family Coverage, by Firm Size, 1999-2013 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1.13 Average Annual Premiums for Covered Workers with Family Coverage, by Firm Size, 1999-2013 </dc:title>
  <dc:creator>NirmitaP</dc:creator>
  <cp:lastModifiedBy>NirmitaP</cp:lastModifiedBy>
  <cp:revision>1</cp:revision>
  <dcterms:created xsi:type="dcterms:W3CDTF">2013-08-06T19:06:34Z</dcterms:created>
  <dcterms:modified xsi:type="dcterms:W3CDTF">2013-08-06T19:06:35Z</dcterms:modified>
</cp:coreProperties>
</file>