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Sheet1!$A$1:$I$1</c:f>
              <c:strCache>
                <c:ptCount val="9"/>
                <c:pt idx="0">
                  <c:v>Less Than $9,000</c:v>
                </c:pt>
                <c:pt idx="1">
                  <c:v>$9,000 -
$10,999</c:v>
                </c:pt>
                <c:pt idx="2">
                  <c:v>$11,000-$12,999</c:v>
                </c:pt>
                <c:pt idx="3">
                  <c:v>$13,000-$14,999</c:v>
                </c:pt>
                <c:pt idx="4">
                  <c:v>$15,000-$16,999</c:v>
                </c:pt>
                <c:pt idx="5">
                  <c:v>$17,000-$18,999</c:v>
                </c:pt>
                <c:pt idx="6">
                  <c:v>$19,000-$20,999</c:v>
                </c:pt>
                <c:pt idx="7">
                  <c:v>$21,000-$22,999</c:v>
                </c:pt>
                <c:pt idx="8">
                  <c:v>$23,000 
or More</c:v>
                </c:pt>
              </c:strCache>
            </c:strRef>
          </c:cat>
          <c:val>
            <c:numRef>
              <c:f>Sheet1!$A$2:$I$2</c:f>
              <c:numCache>
                <c:formatCode>0%</c:formatCode>
                <c:ptCount val="9"/>
                <c:pt idx="0">
                  <c:v>0.04</c:v>
                </c:pt>
                <c:pt idx="1">
                  <c:v>0.06</c:v>
                </c:pt>
                <c:pt idx="2">
                  <c:v>0.11</c:v>
                </c:pt>
                <c:pt idx="3">
                  <c:v>0.17</c:v>
                </c:pt>
                <c:pt idx="4">
                  <c:v>0.18</c:v>
                </c:pt>
                <c:pt idx="5">
                  <c:v>0.19</c:v>
                </c:pt>
                <c:pt idx="6">
                  <c:v>0.13</c:v>
                </c:pt>
                <c:pt idx="7">
                  <c:v>0.06</c:v>
                </c:pt>
                <c:pt idx="8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"/>
        <c:axId val="180957952"/>
        <c:axId val="180959488"/>
      </c:barChart>
      <c:catAx>
        <c:axId val="18095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80959488"/>
        <c:crosses val="autoZero"/>
        <c:auto val="1"/>
        <c:lblAlgn val="ctr"/>
        <c:lblOffset val="100"/>
        <c:tickLblSkip val="1"/>
        <c:noMultiLvlLbl val="0"/>
      </c:catAx>
      <c:valAx>
        <c:axId val="180959488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80957952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1834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954064"/>
              </p:ext>
            </p:extLst>
          </p:nvPr>
        </p:nvGraphicFramePr>
        <p:xfrm>
          <a:off x="228600" y="1635169"/>
          <a:ext cx="8686800" cy="446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>
                <a:latin typeface="Calibri" pitchFamily="34" charset="0"/>
              </a:rPr>
              <a:t>SOURCE:  Kaiser/HRET Survey of Employer-Sponsored Health Benefits, 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1.10 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with Family Coverage, </a:t>
            </a:r>
            <a:r>
              <a:rPr lang="en-US" sz="2400" dirty="0" smtClean="0">
                <a:latin typeface="Calibri" pitchFamily="34" charset="0"/>
              </a:rPr>
              <a:t>2013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>
            <a:off x="4726169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038600" y="2999601"/>
            <a:ext cx="1435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$</a:t>
            </a:r>
            <a:r>
              <a:rPr lang="en-US" sz="1200" b="1" dirty="0" smtClean="0">
                <a:latin typeface="Calibri" pitchFamily="34" charset="0"/>
              </a:rPr>
              <a:t>16,351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7463" y="1372518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224724372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1.10   Distribution of Annual Premiums for Covered Workers  with Family Coverage, 2013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1.10   Distribution of Annual Premiums for Covered Workers  with Family Coverage, 2013 </dc:title>
  <dc:creator>NirmitaP</dc:creator>
  <cp:lastModifiedBy>NirmitaP</cp:lastModifiedBy>
  <cp:revision>1</cp:revision>
  <dcterms:created xsi:type="dcterms:W3CDTF">2013-08-06T19:06:37Z</dcterms:created>
  <dcterms:modified xsi:type="dcterms:W3CDTF">2013-08-06T19:06:37Z</dcterms:modified>
</cp:coreProperties>
</file>