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6"/>
  </p:notesMasterIdLst>
  <p:sldIdLst>
    <p:sldId id="306" r:id="rId5"/>
  </p:sldIdLst>
  <p:sldSz cx="9144000" cy="6858000" type="screen4x3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68" autoAdjust="0"/>
  </p:normalViewPr>
  <p:slideViewPr>
    <p:cSldViewPr>
      <p:cViewPr varScale="1">
        <p:scale>
          <a:sx n="76" d="100"/>
          <a:sy n="76" d="100"/>
        </p:scale>
        <p:origin x="-96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59177888022679E-2"/>
          <c:y val="2.7777777777777776E-2"/>
          <c:w val="0.73985412702221576"/>
          <c:h val="0.8808752883162331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  and other 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8.221119773210489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221119773210489E-2"/>
                  <c:y val="-5.0505050505050509E-3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3.7927149831017644E-2</c:v>
                </c:pt>
                <c:pt idx="1">
                  <c:v>5.8750517170045508E-2</c:v>
                </c:pt>
                <c:pt idx="2">
                  <c:v>2.6189436927106069E-2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Taxation of Social Security benefits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8.221119773210489E-2"/>
                  <c:y val="-2.5254513640340414E-3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3.4923019151333085E-2</c:v>
                </c:pt>
                <c:pt idx="1">
                  <c:v>7.6954902772031458E-2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State payments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8.221119773210489E-2"/>
                  <c:y val="-1.2626262626262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18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1.5583927900863688E-2</c:v>
                </c:pt>
                <c:pt idx="3">
                  <c:v>0.13452188006482982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Beneficiary premiums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8.221119773210489E-2"/>
                  <c:y val="-5.0505050505050509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0.1310552009012392</c:v>
                </c:pt>
                <c:pt idx="1">
                  <c:v>1.737691352916839E-2</c:v>
                </c:pt>
                <c:pt idx="2">
                  <c:v>0.25272806634657352</c:v>
                </c:pt>
                <c:pt idx="3">
                  <c:v>0.13290113452188004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Payroll taxes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0.38452872699962448</c:v>
                </c:pt>
                <c:pt idx="1">
                  <c:v>0.84733140256516348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General revenue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Part A</c:v>
                </c:pt>
                <c:pt idx="2">
                  <c:v>Part B</c:v>
                </c:pt>
                <c:pt idx="3">
                  <c:v>Part D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0.39541870071348106</c:v>
                </c:pt>
                <c:pt idx="2">
                  <c:v>0.72151898734177222</c:v>
                </c:pt>
                <c:pt idx="3">
                  <c:v>0.73419773095623975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9054464"/>
        <c:axId val="159138176"/>
      </c:barChart>
      <c:catAx>
        <c:axId val="1590544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59138176"/>
        <c:crosses val="autoZero"/>
        <c:auto val="1"/>
        <c:lblAlgn val="ctr"/>
        <c:lblOffset val="0"/>
        <c:noMultiLvlLbl val="0"/>
      </c:catAx>
      <c:valAx>
        <c:axId val="1591381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59054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954229144461129"/>
          <c:y val="0.11439334287759483"/>
          <c:w val="0.21195310189344685"/>
          <c:h val="0.69798099101248712"/>
        </c:manualLayout>
      </c:layout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4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885544" y="832457"/>
            <a:ext cx="5680" cy="52578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lIns="60378" tIns="30189" rIns="60378" bIns="30189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614443"/>
              </p:ext>
            </p:extLst>
          </p:nvPr>
        </p:nvGraphicFramePr>
        <p:xfrm>
          <a:off x="228600" y="5725160"/>
          <a:ext cx="6629400" cy="37084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657350"/>
                <a:gridCol w="1657350"/>
                <a:gridCol w="1657350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532.6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billion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241.7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billion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229.1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billion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61.7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billion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2130283"/>
              </p:ext>
            </p:extLst>
          </p:nvPr>
        </p:nvGraphicFramePr>
        <p:xfrm>
          <a:off x="92075" y="764540"/>
          <a:ext cx="89598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Numbers may not sum due to rounding.  Amounts are fiscal year totals.  </a:t>
            </a:r>
          </a:p>
          <a:p>
            <a:r>
              <a:rPr lang="en-US" dirty="0" smtClean="0"/>
              <a:t>SOURCE: 2013 Annual Report of the Boards of Trustees of the Federal Hospital Insurance and Federal Supplementary Medical Insurance Trust Funds.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Sources of Medicare Revenue, 2012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959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4ae0a7040677d56366169dc6ff96681256e19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ustom 2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497</TotalTime>
  <Words>71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blank</vt:lpstr>
      <vt:lpstr>Default with exhibit #</vt:lpstr>
      <vt:lpstr>Default with figure #</vt:lpstr>
      <vt:lpstr>Title page</vt:lpstr>
      <vt:lpstr>Sources of Medicare Revenue,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Medicare Enrollment, 1966 - 2013</dc:title>
  <dc:creator>Jennifer Huang</dc:creator>
  <cp:lastModifiedBy>Jennifer Huang</cp:lastModifiedBy>
  <cp:revision>55</cp:revision>
  <dcterms:created xsi:type="dcterms:W3CDTF">2013-04-18T20:14:15Z</dcterms:created>
  <dcterms:modified xsi:type="dcterms:W3CDTF">2013-07-17T15:49:23Z</dcterms:modified>
</cp:coreProperties>
</file>