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Medicare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Sheet1!$B$2:$B$12</c:f>
              <c:numCache>
                <c:formatCode>_("$"* #,##0_);_("$"* \(#,##0\);_("$"* "-"??_);_(@_)</c:formatCode>
                <c:ptCount val="11"/>
                <c:pt idx="0">
                  <c:v>586.23599999999999</c:v>
                </c:pt>
                <c:pt idx="1">
                  <c:v>596.96900000000005</c:v>
                </c:pt>
                <c:pt idx="2">
                  <c:v>615.10900000000004</c:v>
                </c:pt>
                <c:pt idx="3">
                  <c:v>671.399</c:v>
                </c:pt>
                <c:pt idx="4">
                  <c:v>695.07799999999997</c:v>
                </c:pt>
                <c:pt idx="5">
                  <c:v>722.17899999999997</c:v>
                </c:pt>
                <c:pt idx="6">
                  <c:v>794.45799999999997</c:v>
                </c:pt>
                <c:pt idx="7">
                  <c:v>849.48199999999997</c:v>
                </c:pt>
                <c:pt idx="8">
                  <c:v>910.73699999999997</c:v>
                </c:pt>
                <c:pt idx="9">
                  <c:v>1017.921</c:v>
                </c:pt>
                <c:pt idx="10">
                  <c:v>1064.183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45106560"/>
        <c:axId val="245108096"/>
      </c:barChart>
      <c:catAx>
        <c:axId val="24510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45108096"/>
        <c:crosses val="autoZero"/>
        <c:auto val="1"/>
        <c:lblAlgn val="ctr"/>
        <c:lblOffset val="100"/>
        <c:noMultiLvlLbl val="0"/>
      </c:catAx>
      <c:valAx>
        <c:axId val="245108096"/>
        <c:scaling>
          <c:orientation val="minMax"/>
        </c:scaling>
        <c:delete val="1"/>
        <c:axPos val="l"/>
        <c:numFmt formatCode="_(&quot;$&quot;* #,##0_);_(&quot;$&quot;* \(#,##0\);_(&quot;$&quot;* &quot;-&quot;??_);_(@_)" sourceLinked="1"/>
        <c:majorTickMark val="out"/>
        <c:minorTickMark val="none"/>
        <c:tickLblPos val="nextTo"/>
        <c:crossAx val="2451065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+mj-lt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344CAA-72F5-47B1-B848-54C1412498A4}" type="datetimeFigureOut">
              <a:rPr lang="en-US" smtClean="0"/>
              <a:t>7/17/2013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6706F3-30D6-42F7-901B-DBBCDE594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110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1927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8943F-7AB9-452A-A47C-98F46C4840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860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31278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6385055"/>
              </p:ext>
            </p:extLst>
          </p:nvPr>
        </p:nvGraphicFramePr>
        <p:xfrm>
          <a:off x="92075" y="1096963"/>
          <a:ext cx="895985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SOURCE: Congressional Budget Office (CBO) Medicare Baseline, May 2013.</a:t>
            </a:r>
            <a:endParaRPr lang="en-US" dirty="0">
              <a:latin typeface="+mj-lt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>
                <a:latin typeface="+mj-lt"/>
              </a:rPr>
              <a:t>Projected Medicare Spending, 2013-2023</a:t>
            </a:r>
            <a:endParaRPr lang="en-US" sz="30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12192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latin typeface="+mj-lt"/>
              </a:rPr>
              <a:t>In billions:</a:t>
            </a:r>
            <a:endParaRPr lang="en-US" b="1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2870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d572928d5235d64407712eb575165a32fc5e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</Words>
  <Application>Microsoft Office PowerPoint</Application>
  <PresentationFormat>On-screen Show (4:3)</PresentationFormat>
  <Paragraphs>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Projected Medicare Spending, 2013-2023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Projected Medicare Spending, 2013-2023</dc:title>
  <dc:creator>Jennifer Huang</dc:creator>
  <cp:lastModifiedBy>Jennifer Huang</cp:lastModifiedBy>
  <cp:revision>2</cp:revision>
  <dcterms:created xsi:type="dcterms:W3CDTF">2013-07-17T14:31:48Z</dcterms:created>
  <dcterms:modified xsi:type="dcterms:W3CDTF">2013-07-17T14:31:49Z</dcterms:modified>
</cp:coreProperties>
</file>