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Total Services*</c:v>
                </c:pt>
                <c:pt idx="1">
                  <c:v>Home Health Care</c:v>
                </c:pt>
                <c:pt idx="2">
                  <c:v>Hospital Services</c:v>
                </c:pt>
                <c:pt idx="3">
                  <c:v>Prescription Drugs</c:v>
                </c:pt>
                <c:pt idx="4">
                  <c:v>Physician Services</c:v>
                </c:pt>
                <c:pt idx="5">
                  <c:v>Nursing Home Care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0.21032395870416518</c:v>
                </c:pt>
                <c:pt idx="1">
                  <c:v>0.44</c:v>
                </c:pt>
                <c:pt idx="2">
                  <c:v>0.2826946987679439</c:v>
                </c:pt>
                <c:pt idx="3">
                  <c:v>0.25045110068567306</c:v>
                </c:pt>
                <c:pt idx="4">
                  <c:v>0.23780931586608439</c:v>
                </c:pt>
                <c:pt idx="5">
                  <c:v>0.24226804123711343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45147520"/>
        <c:axId val="245149056"/>
      </c:barChart>
      <c:catAx>
        <c:axId val="2451475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45149056"/>
        <c:crosses val="autoZero"/>
        <c:auto val="1"/>
        <c:lblAlgn val="ctr"/>
        <c:lblOffset val="0"/>
        <c:noMultiLvlLbl val="0"/>
      </c:catAx>
      <c:valAx>
        <c:axId val="24514905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45147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17A8A-40B4-42AB-BAD3-C521AEBB3417}" type="datetimeFigureOut">
              <a:rPr lang="en-US" smtClean="0"/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D1935-BA7F-4BFF-816B-DD0AA9EDB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77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1795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8943F-7AB9-452A-A47C-98F46C4840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301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9639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3594501"/>
              </p:ext>
            </p:extLst>
          </p:nvPr>
        </p:nvGraphicFramePr>
        <p:xfrm>
          <a:off x="1295401" y="1066800"/>
          <a:ext cx="7467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100" dirty="0" smtClean="0">
                <a:latin typeface="+mj-lt"/>
              </a:rPr>
              <a:t>NOTE: Total also includes dental care, durable medical equipment, other professional services, and other personal health care/products.</a:t>
            </a:r>
          </a:p>
          <a:p>
            <a:r>
              <a:rPr lang="en-US" sz="1100" dirty="0" smtClean="0">
                <a:latin typeface="+mj-lt"/>
              </a:rPr>
              <a:t>SOURCE: Centers for Medicare &amp; Medicaid Services, Office of the Actuary, National Health Expenditure Projections 2011-2021, June 2012.</a:t>
            </a:r>
            <a:endParaRPr lang="en-US" sz="1100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+mj-lt"/>
              </a:rPr>
              <a:t>Medicare’s Share of National Personal Health Expenditures, by Type of Service, 2012</a:t>
            </a:r>
            <a:endParaRPr lang="en-US" sz="3000" dirty="0"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355347"/>
              </p:ext>
            </p:extLst>
          </p:nvPr>
        </p:nvGraphicFramePr>
        <p:xfrm>
          <a:off x="304800" y="5030894"/>
          <a:ext cx="8305801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543"/>
                <a:gridCol w="1186543"/>
                <a:gridCol w="1186543"/>
                <a:gridCol w="1186543"/>
                <a:gridCol w="1186543"/>
                <a:gridCol w="1186543"/>
                <a:gridCol w="1186543"/>
              </a:tblGrid>
              <a:tr h="343248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Expenditures in Billions (Projected)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24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Medicare</a:t>
                      </a:r>
                      <a:endParaRPr lang="en-US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$591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$34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$250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$69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$131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$38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24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Total</a:t>
                      </a:r>
                      <a:endParaRPr lang="en-US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$2,809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$78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$885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$277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$550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$155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620187" y="1338942"/>
            <a:ext cx="0" cy="4757058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42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0fb68945dfce216aa1ec63e8b6a434c9543bc50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Medicare’s Share of National Personal Health Expenditures, by Type of Service,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Medicare’s Share of National Personal Health Expenditures, by Type of Service, 2012</dc:title>
  <dc:creator>Jennifer Huang</dc:creator>
  <cp:lastModifiedBy>Jennifer Huang</cp:lastModifiedBy>
  <cp:revision>2</cp:revision>
  <dcterms:created xsi:type="dcterms:W3CDTF">2013-07-17T14:31:40Z</dcterms:created>
  <dcterms:modified xsi:type="dcterms:W3CDTF">2013-07-17T14:31:41Z</dcterms:modified>
</cp:coreProperties>
</file>