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Enrollment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invertIfNegative val="0"/>
          <c:dPt>
            <c:idx val="9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</c:spPr>
          </c:dPt>
          <c:dPt>
            <c:idx val="10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</c:spPr>
          </c:dPt>
          <c:dPt>
            <c:idx val="11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</c:spPr>
          </c:dPt>
          <c:dPt>
            <c:idx val="12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</c:spPr>
          </c:dPt>
          <c:dPt>
            <c:idx val="13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</c:spPr>
          </c:dPt>
          <c:dLbls>
            <c:txPr>
              <a:bodyPr/>
              <a:lstStyle/>
              <a:p>
                <a:pPr>
                  <a:defRPr sz="1600" b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Sheet1!$A$2:$A$15</c:f>
              <c:numCache>
                <c:formatCode>General</c:formatCode>
                <c:ptCount val="14"/>
                <c:pt idx="0">
                  <c:v>1970</c:v>
                </c:pt>
                <c:pt idx="1">
                  <c:v>1975</c:v>
                </c:pt>
                <c:pt idx="2">
                  <c:v>1980</c:v>
                </c:pt>
                <c:pt idx="3">
                  <c:v>1985</c:v>
                </c:pt>
                <c:pt idx="4">
                  <c:v>1990</c:v>
                </c:pt>
                <c:pt idx="5">
                  <c:v>1995</c:v>
                </c:pt>
                <c:pt idx="6">
                  <c:v>2000</c:v>
                </c:pt>
                <c:pt idx="7">
                  <c:v>2005</c:v>
                </c:pt>
                <c:pt idx="8">
                  <c:v>2010</c:v>
                </c:pt>
                <c:pt idx="9">
                  <c:v>2015</c:v>
                </c:pt>
                <c:pt idx="10">
                  <c:v>2020</c:v>
                </c:pt>
                <c:pt idx="11">
                  <c:v>2025</c:v>
                </c:pt>
                <c:pt idx="12">
                  <c:v>2030</c:v>
                </c:pt>
                <c:pt idx="13">
                  <c:v>2035</c:v>
                </c:pt>
              </c:numCache>
            </c:numRef>
          </c:cat>
          <c:val>
            <c:numRef>
              <c:f>Sheet1!$B$2:$B$15</c:f>
              <c:numCache>
                <c:formatCode>#,##0.0</c:formatCode>
                <c:ptCount val="14"/>
                <c:pt idx="0">
                  <c:v>20.398</c:v>
                </c:pt>
                <c:pt idx="1">
                  <c:v>24.864000000000001</c:v>
                </c:pt>
                <c:pt idx="2">
                  <c:v>28.433</c:v>
                </c:pt>
                <c:pt idx="3">
                  <c:v>31.081</c:v>
                </c:pt>
                <c:pt idx="4">
                  <c:v>34.250999999999998</c:v>
                </c:pt>
                <c:pt idx="5">
                  <c:v>37.594000000000001</c:v>
                </c:pt>
                <c:pt idx="6">
                  <c:v>39.688000000000002</c:v>
                </c:pt>
                <c:pt idx="7">
                  <c:v>42.606000000000002</c:v>
                </c:pt>
                <c:pt idx="8">
                  <c:v>47.72</c:v>
                </c:pt>
                <c:pt idx="9">
                  <c:v>55.628999999999998</c:v>
                </c:pt>
                <c:pt idx="10">
                  <c:v>64.272000000000006</c:v>
                </c:pt>
                <c:pt idx="11">
                  <c:v>73.525999999999996</c:v>
                </c:pt>
                <c:pt idx="12">
                  <c:v>81.481999999999999</c:v>
                </c:pt>
                <c:pt idx="13">
                  <c:v>86.478999999999999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45063680"/>
        <c:axId val="245065216"/>
      </c:barChart>
      <c:catAx>
        <c:axId val="24506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700" b="0"/>
            </a:pPr>
            <a:endParaRPr lang="en-US"/>
          </a:p>
        </c:txPr>
        <c:crossAx val="245065216"/>
        <c:crosses val="autoZero"/>
        <c:auto val="1"/>
        <c:lblAlgn val="ctr"/>
        <c:lblOffset val="0"/>
        <c:noMultiLvlLbl val="0"/>
      </c:catAx>
      <c:valAx>
        <c:axId val="245065216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2450636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6BD15C-4257-4CA8-9052-ACC3B8E675C0}" type="datetimeFigureOut">
              <a:rPr lang="en-US" smtClean="0"/>
              <a:t>7/17/2013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8ED8C1-E590-4745-A881-5DB746A84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053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8943F-7AB9-452A-A47C-98F46C4840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98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786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99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4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123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>
              <a:defRPr sz="1300" b="0" i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 smtClean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Calibri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96329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91440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3920" y="6217920"/>
            <a:ext cx="548640" cy="5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7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dirty="0" smtClean="0">
          <a:solidFill>
            <a:srgbClr val="000000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6759583"/>
              </p:ext>
            </p:extLst>
          </p:nvPr>
        </p:nvGraphicFramePr>
        <p:xfrm>
          <a:off x="92075" y="762000"/>
          <a:ext cx="8959850" cy="536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SOURCE: 2013 Annual Report of the Boards of Trustees of the Federal Hospital Insurance and Federal Supplementary Medical Insurance Trust Funds.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Medicare Enrollment, 1970-2035</a:t>
            </a:r>
            <a:br>
              <a:rPr lang="en-US" sz="3000" dirty="0" smtClean="0"/>
            </a:br>
            <a:endParaRPr lang="en-US" sz="3000" dirty="0"/>
          </a:p>
        </p:txBody>
      </p:sp>
      <p:cxnSp>
        <p:nvCxnSpPr>
          <p:cNvPr id="3" name="Straight Connector 2"/>
          <p:cNvCxnSpPr>
            <a:stCxn id="4" idx="0"/>
          </p:cNvCxnSpPr>
          <p:nvPr/>
        </p:nvCxnSpPr>
        <p:spPr bwMode="auto">
          <a:xfrm>
            <a:off x="5811172" y="914400"/>
            <a:ext cx="343" cy="530083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4605160" y="914400"/>
            <a:ext cx="24120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+mj-lt"/>
              </a:rPr>
              <a:t>Historical        Projected</a:t>
            </a:r>
            <a:endParaRPr lang="en-US" sz="1600" b="1" dirty="0">
              <a:latin typeface="+mj-lt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4605160" y="1303188"/>
            <a:ext cx="9906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6026584" y="1303188"/>
            <a:ext cx="9906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228600" y="9144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In millions: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18403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ccffc5a4f8677f1f28963312d252480c7a4b89a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0072C0"/>
      </a:hlink>
      <a:folHlink>
        <a:srgbClr val="0072C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</Words>
  <Application>Microsoft Office PowerPoint</Application>
  <PresentationFormat>On-screen Show (4:3)</PresentationFormat>
  <Paragraphs>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Medicare Enrollment, 1970-2035 </vt:lpstr>
    </vt:vector>
  </TitlesOfParts>
  <Company>Kaiser Family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Medicare Enrollment, 1970-2035 </dc:title>
  <dc:creator>Jennifer Huang</dc:creator>
  <cp:lastModifiedBy>Jennifer Huang</cp:lastModifiedBy>
  <cp:revision>2</cp:revision>
  <dcterms:created xsi:type="dcterms:W3CDTF">2013-07-17T14:32:40Z</dcterms:created>
  <dcterms:modified xsi:type="dcterms:W3CDTF">2013-07-17T14:32:42Z</dcterms:modified>
</cp:coreProperties>
</file>